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6" r:id="rId3"/>
    <p:sldMasterId id="2147483657" r:id="rId4"/>
    <p:sldMasterId id="214748365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6858000" cx="9144000"/>
  <p:notesSz cx="7010400" cy="9296400"/>
  <p:embeddedFontLst>
    <p:embeddedFont>
      <p:font typeface="Bree Serif"/>
      <p:regular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46" Type="http://schemas.openxmlformats.org/officeDocument/2006/relationships/font" Target="fonts/BreeSerif-regular.fntdata"/><Relationship Id="rId23" Type="http://schemas.openxmlformats.org/officeDocument/2006/relationships/slide" Target="slides/slide17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70937" y="0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81100" y="696912"/>
            <a:ext cx="4648199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70937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7e71e9121_2_112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g17e71e9121_2_112:notes"/>
          <p:cNvSpPr/>
          <p:nvPr>
            <p:ph idx="2" type="sldImg"/>
          </p:nvPr>
        </p:nvSpPr>
        <p:spPr>
          <a:xfrm>
            <a:off x="1181100" y="696912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13dde39b7_0_28:notes"/>
          <p:cNvSpPr/>
          <p:nvPr>
            <p:ph idx="2" type="sldImg"/>
          </p:nvPr>
        </p:nvSpPr>
        <p:spPr>
          <a:xfrm>
            <a:off x="1181100" y="696912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813dde39b7_0_28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813dde39b7_0_28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f4eaee487_1_97:notes"/>
          <p:cNvSpPr/>
          <p:nvPr>
            <p:ph idx="2" type="sldImg"/>
          </p:nvPr>
        </p:nvSpPr>
        <p:spPr>
          <a:xfrm>
            <a:off x="1181100" y="696912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7f4eaee487_1_97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7f4eaee487_1_97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13dde39b7_0_37:notes"/>
          <p:cNvSpPr/>
          <p:nvPr>
            <p:ph idx="2" type="sldImg"/>
          </p:nvPr>
        </p:nvSpPr>
        <p:spPr>
          <a:xfrm>
            <a:off x="1181100" y="696912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13dde39b7_0_37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813dde39b7_0_37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f4eaee487_1_116:notes"/>
          <p:cNvSpPr/>
          <p:nvPr>
            <p:ph idx="2" type="sldImg"/>
          </p:nvPr>
        </p:nvSpPr>
        <p:spPr>
          <a:xfrm>
            <a:off x="1181100" y="696912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f4eaee487_1_116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7f4eaee487_1_116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f4eaee487_1_137:notes"/>
          <p:cNvSpPr/>
          <p:nvPr>
            <p:ph idx="2" type="sldImg"/>
          </p:nvPr>
        </p:nvSpPr>
        <p:spPr>
          <a:xfrm>
            <a:off x="1181100" y="696912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7f4eaee487_1_137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7f4eaee487_1_137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813dde39b7_0_64:notes"/>
          <p:cNvSpPr/>
          <p:nvPr>
            <p:ph idx="2" type="sldImg"/>
          </p:nvPr>
        </p:nvSpPr>
        <p:spPr>
          <a:xfrm>
            <a:off x="1181100" y="696912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813dde39b7_0_64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813dde39b7_0_64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813dde39b7_0_73:notes"/>
          <p:cNvSpPr/>
          <p:nvPr>
            <p:ph idx="2" type="sldImg"/>
          </p:nvPr>
        </p:nvSpPr>
        <p:spPr>
          <a:xfrm>
            <a:off x="1181100" y="696912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813dde39b7_0_73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813dde39b7_0_73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82cfccc275_0_85:notes"/>
          <p:cNvSpPr/>
          <p:nvPr>
            <p:ph idx="2" type="sldImg"/>
          </p:nvPr>
        </p:nvSpPr>
        <p:spPr>
          <a:xfrm>
            <a:off x="1181100" y="696912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82cfccc275_0_85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82cfccc275_0_85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833f727ef9_0_0:notes"/>
          <p:cNvSpPr/>
          <p:nvPr>
            <p:ph idx="2" type="sldImg"/>
          </p:nvPr>
        </p:nvSpPr>
        <p:spPr>
          <a:xfrm>
            <a:off x="1181100" y="696912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833f727ef9_0_0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833f727ef9_0_0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833f727ef9_0_39:notes"/>
          <p:cNvSpPr/>
          <p:nvPr>
            <p:ph idx="2" type="sldImg"/>
          </p:nvPr>
        </p:nvSpPr>
        <p:spPr>
          <a:xfrm>
            <a:off x="1181100" y="696912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833f727ef9_0_39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833f727ef9_0_39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655fa326c0_0_0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g655fa326c0_0_0:notes"/>
          <p:cNvSpPr/>
          <p:nvPr>
            <p:ph idx="2" type="sldImg"/>
          </p:nvPr>
        </p:nvSpPr>
        <p:spPr>
          <a:xfrm>
            <a:off x="1181100" y="696913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813dde39b7_0_84:notes"/>
          <p:cNvSpPr/>
          <p:nvPr>
            <p:ph idx="2" type="sldImg"/>
          </p:nvPr>
        </p:nvSpPr>
        <p:spPr>
          <a:xfrm>
            <a:off x="1181100" y="696912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813dde39b7_0_84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813dde39b7_0_84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8369cd778a_0_0:notes"/>
          <p:cNvSpPr/>
          <p:nvPr>
            <p:ph idx="2" type="sldImg"/>
          </p:nvPr>
        </p:nvSpPr>
        <p:spPr>
          <a:xfrm>
            <a:off x="1181100" y="696912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8369cd778a_0_0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g8369cd778a_0_0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8369cd778a_0_51:notes"/>
          <p:cNvSpPr/>
          <p:nvPr>
            <p:ph idx="2" type="sldImg"/>
          </p:nvPr>
        </p:nvSpPr>
        <p:spPr>
          <a:xfrm>
            <a:off x="1181100" y="696912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8369cd778a_0_51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g8369cd778a_0_51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7f4eaee487_1_403:notes"/>
          <p:cNvSpPr/>
          <p:nvPr>
            <p:ph idx="2" type="sldImg"/>
          </p:nvPr>
        </p:nvSpPr>
        <p:spPr>
          <a:xfrm>
            <a:off x="1181100" y="696912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7f4eaee487_1_403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g7f4eaee487_1_403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7f4eaee487_1_343:notes"/>
          <p:cNvSpPr/>
          <p:nvPr>
            <p:ph idx="2" type="sldImg"/>
          </p:nvPr>
        </p:nvSpPr>
        <p:spPr>
          <a:xfrm>
            <a:off x="1181100" y="696912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7f4eaee487_1_343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g7f4eaee487_1_343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7f4eaee487_1_230:notes"/>
          <p:cNvSpPr/>
          <p:nvPr>
            <p:ph idx="2" type="sldImg"/>
          </p:nvPr>
        </p:nvSpPr>
        <p:spPr>
          <a:xfrm>
            <a:off x="1181100" y="696912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7f4eaee487_1_230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g7f4eaee487_1_230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52d3fa2bc5_1_0:notes"/>
          <p:cNvSpPr/>
          <p:nvPr>
            <p:ph idx="2" type="sldImg"/>
          </p:nvPr>
        </p:nvSpPr>
        <p:spPr>
          <a:xfrm>
            <a:off x="1181100" y="696912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52d3fa2bc5_1_0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g52d3fa2bc5_1_0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52d3fa2bc5_1_83:notes"/>
          <p:cNvSpPr/>
          <p:nvPr>
            <p:ph idx="2" type="sldImg"/>
          </p:nvPr>
        </p:nvSpPr>
        <p:spPr>
          <a:xfrm>
            <a:off x="1181100" y="696912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52d3fa2bc5_1_83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g52d3fa2bc5_1_83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813dde39b7_0_257:notes"/>
          <p:cNvSpPr/>
          <p:nvPr>
            <p:ph idx="2" type="sldImg"/>
          </p:nvPr>
        </p:nvSpPr>
        <p:spPr>
          <a:xfrm>
            <a:off x="1181100" y="696912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813dde39b7_0_257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g813dde39b7_0_257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52d3fa2bc5_1_249:notes"/>
          <p:cNvSpPr/>
          <p:nvPr>
            <p:ph idx="2" type="sldImg"/>
          </p:nvPr>
        </p:nvSpPr>
        <p:spPr>
          <a:xfrm>
            <a:off x="1181100" y="696912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52d3fa2bc5_1_249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g52d3fa2bc5_1_249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55fa326c0_0_63:notes"/>
          <p:cNvSpPr/>
          <p:nvPr>
            <p:ph idx="2" type="sldImg"/>
          </p:nvPr>
        </p:nvSpPr>
        <p:spPr>
          <a:xfrm>
            <a:off x="1181100" y="696912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55fa326c0_0_63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655fa326c0_0_63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73dce10961_0_0:notes"/>
          <p:cNvSpPr/>
          <p:nvPr>
            <p:ph idx="2" type="sldImg"/>
          </p:nvPr>
        </p:nvSpPr>
        <p:spPr>
          <a:xfrm>
            <a:off x="1181100" y="696912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73dce10961_0_0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g73dce10961_0_0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73f7bbe81f_0_41:notes"/>
          <p:cNvSpPr/>
          <p:nvPr>
            <p:ph idx="2" type="sldImg"/>
          </p:nvPr>
        </p:nvSpPr>
        <p:spPr>
          <a:xfrm>
            <a:off x="1181100" y="696912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73f7bbe81f_0_41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g73f7bbe81f_0_41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73f7bbe81f_0_88:notes"/>
          <p:cNvSpPr/>
          <p:nvPr>
            <p:ph idx="2" type="sldImg"/>
          </p:nvPr>
        </p:nvSpPr>
        <p:spPr>
          <a:xfrm>
            <a:off x="1181100" y="696912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73f7bbe81f_0_88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g73f7bbe81f_0_88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73f7bbe81f_0_192:notes"/>
          <p:cNvSpPr/>
          <p:nvPr>
            <p:ph idx="2" type="sldImg"/>
          </p:nvPr>
        </p:nvSpPr>
        <p:spPr>
          <a:xfrm>
            <a:off x="1181100" y="696912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73f7bbe81f_0_192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g73f7bbe81f_0_192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741fbdf6ba_0_92:notes"/>
          <p:cNvSpPr/>
          <p:nvPr>
            <p:ph idx="2" type="sldImg"/>
          </p:nvPr>
        </p:nvSpPr>
        <p:spPr>
          <a:xfrm>
            <a:off x="1181100" y="696912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741fbdf6ba_0_92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g741fbdf6ba_0_92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741fbdf6ba_0_139:notes"/>
          <p:cNvSpPr/>
          <p:nvPr>
            <p:ph idx="2" type="sldImg"/>
          </p:nvPr>
        </p:nvSpPr>
        <p:spPr>
          <a:xfrm>
            <a:off x="1181100" y="696912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741fbdf6ba_0_139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g741fbdf6ba_0_139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741fbdf6ba_0_186:notes"/>
          <p:cNvSpPr/>
          <p:nvPr>
            <p:ph idx="2" type="sldImg"/>
          </p:nvPr>
        </p:nvSpPr>
        <p:spPr>
          <a:xfrm>
            <a:off x="1181100" y="696912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741fbdf6ba_0_186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g741fbdf6ba_0_186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741fbdf6ba_0_231:notes"/>
          <p:cNvSpPr/>
          <p:nvPr>
            <p:ph idx="2" type="sldImg"/>
          </p:nvPr>
        </p:nvSpPr>
        <p:spPr>
          <a:xfrm>
            <a:off x="1181100" y="696912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741fbdf6ba_0_231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g741fbdf6ba_0_231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655fa326c0_0_88:notes"/>
          <p:cNvSpPr/>
          <p:nvPr>
            <p:ph idx="2" type="sldImg"/>
          </p:nvPr>
        </p:nvSpPr>
        <p:spPr>
          <a:xfrm>
            <a:off x="1181100" y="696912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655fa326c0_0_88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g655fa326c0_0_88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59de0b77ff_0_38:notes"/>
          <p:cNvSpPr txBox="1"/>
          <p:nvPr>
            <p:ph idx="1" type="body"/>
          </p:nvPr>
        </p:nvSpPr>
        <p:spPr>
          <a:xfrm>
            <a:off x="700713" y="4415535"/>
            <a:ext cx="5608800" cy="41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g59de0b77ff_0_38:notes"/>
          <p:cNvSpPr/>
          <p:nvPr>
            <p:ph idx="2" type="sldImg"/>
          </p:nvPr>
        </p:nvSpPr>
        <p:spPr>
          <a:xfrm>
            <a:off x="946289" y="697269"/>
            <a:ext cx="51180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55fa326c0_0_80:notes"/>
          <p:cNvSpPr/>
          <p:nvPr>
            <p:ph idx="2" type="sldImg"/>
          </p:nvPr>
        </p:nvSpPr>
        <p:spPr>
          <a:xfrm>
            <a:off x="1181100" y="696912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655fa326c0_0_80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655fa326c0_0_80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f4eaee487_1_0:notes"/>
          <p:cNvSpPr/>
          <p:nvPr>
            <p:ph idx="2" type="sldImg"/>
          </p:nvPr>
        </p:nvSpPr>
        <p:spPr>
          <a:xfrm>
            <a:off x="1181100" y="696912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f4eaee487_1_0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7f4eaee487_1_0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f4eaee487_1_191:notes"/>
          <p:cNvSpPr/>
          <p:nvPr>
            <p:ph idx="2" type="sldImg"/>
          </p:nvPr>
        </p:nvSpPr>
        <p:spPr>
          <a:xfrm>
            <a:off x="1181100" y="696912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f4eaee487_1_191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7f4eaee487_1_191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f4eaee487_1_37:notes"/>
          <p:cNvSpPr/>
          <p:nvPr>
            <p:ph idx="2" type="sldImg"/>
          </p:nvPr>
        </p:nvSpPr>
        <p:spPr>
          <a:xfrm>
            <a:off x="1181100" y="696912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f4eaee487_1_37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7f4eaee487_1_37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813dde39b7_0_0:notes"/>
          <p:cNvSpPr/>
          <p:nvPr>
            <p:ph idx="2" type="sldImg"/>
          </p:nvPr>
        </p:nvSpPr>
        <p:spPr>
          <a:xfrm>
            <a:off x="1181100" y="696912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813dde39b7_0_0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813dde39b7_0_0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4eaee487_1_70:notes"/>
          <p:cNvSpPr/>
          <p:nvPr>
            <p:ph idx="2" type="sldImg"/>
          </p:nvPr>
        </p:nvSpPr>
        <p:spPr>
          <a:xfrm>
            <a:off x="1181100" y="696912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4eaee487_1_70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7f4eaee487_1_70:notes"/>
          <p:cNvSpPr txBox="1"/>
          <p:nvPr>
            <p:ph idx="12" type="sldNum"/>
          </p:nvPr>
        </p:nvSpPr>
        <p:spPr>
          <a:xfrm>
            <a:off x="3970937" y="8829967"/>
            <a:ext cx="3037800" cy="464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84"/>
            <a:ext cx="9144000" cy="685662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/>
          <p:nvPr>
            <p:ph type="ctrTitle"/>
          </p:nvPr>
        </p:nvSpPr>
        <p:spPr>
          <a:xfrm>
            <a:off x="2214546" y="3030544"/>
            <a:ext cx="6243654" cy="14700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B4"/>
              </a:buClr>
              <a:buSzPts val="1400"/>
              <a:buFont typeface="Calibri"/>
              <a:buNone/>
              <a:defRPr b="0" i="0" sz="4000" u="none" cap="none" strike="noStrike">
                <a:solidFill>
                  <a:srgbClr val="0069B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0069B4"/>
                </a:solidFill>
              </a:defRPr>
            </a:lvl1pPr>
            <a:lvl2pPr lvl="1">
              <a:buNone/>
              <a:defRPr sz="1300">
                <a:solidFill>
                  <a:srgbClr val="0069B4"/>
                </a:solidFill>
              </a:defRPr>
            </a:lvl2pPr>
            <a:lvl3pPr lvl="2">
              <a:buNone/>
              <a:defRPr sz="1300">
                <a:solidFill>
                  <a:srgbClr val="0069B4"/>
                </a:solidFill>
              </a:defRPr>
            </a:lvl3pPr>
            <a:lvl4pPr lvl="3">
              <a:buNone/>
              <a:defRPr sz="1300">
                <a:solidFill>
                  <a:srgbClr val="0069B4"/>
                </a:solidFill>
              </a:defRPr>
            </a:lvl4pPr>
            <a:lvl5pPr lvl="4">
              <a:buNone/>
              <a:defRPr sz="1300">
                <a:solidFill>
                  <a:srgbClr val="0069B4"/>
                </a:solidFill>
              </a:defRPr>
            </a:lvl5pPr>
            <a:lvl6pPr lvl="5">
              <a:buNone/>
              <a:defRPr sz="1300">
                <a:solidFill>
                  <a:srgbClr val="0069B4"/>
                </a:solidFill>
              </a:defRPr>
            </a:lvl6pPr>
            <a:lvl7pPr lvl="6">
              <a:buNone/>
              <a:defRPr sz="1300">
                <a:solidFill>
                  <a:srgbClr val="0069B4"/>
                </a:solidFill>
              </a:defRPr>
            </a:lvl7pPr>
            <a:lvl8pPr lvl="7">
              <a:buNone/>
              <a:defRPr sz="1300">
                <a:solidFill>
                  <a:srgbClr val="0069B4"/>
                </a:solidFill>
              </a:defRPr>
            </a:lvl8pPr>
            <a:lvl9pPr lvl="8">
              <a:buNone/>
              <a:defRPr sz="1300">
                <a:solidFill>
                  <a:srgbClr val="0069B4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ctrTitle"/>
          </p:nvPr>
        </p:nvSpPr>
        <p:spPr>
          <a:xfrm>
            <a:off x="2214546" y="3030544"/>
            <a:ext cx="62436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B4"/>
              </a:buClr>
              <a:buSzPts val="1400"/>
              <a:buFont typeface="Calibri"/>
              <a:buNone/>
              <a:defRPr b="0" i="0" sz="4000" u="none" cap="none" strike="noStrike">
                <a:solidFill>
                  <a:srgbClr val="0069B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rgbClr val="0069B4"/>
                </a:solidFill>
              </a:defRPr>
            </a:lvl1pPr>
            <a:lvl2pPr lvl="1">
              <a:buNone/>
              <a:defRPr sz="1300">
                <a:solidFill>
                  <a:srgbClr val="0069B4"/>
                </a:solidFill>
              </a:defRPr>
            </a:lvl2pPr>
            <a:lvl3pPr lvl="2">
              <a:buNone/>
              <a:defRPr sz="1300">
                <a:solidFill>
                  <a:srgbClr val="0069B4"/>
                </a:solidFill>
              </a:defRPr>
            </a:lvl3pPr>
            <a:lvl4pPr lvl="3">
              <a:buNone/>
              <a:defRPr sz="1300">
                <a:solidFill>
                  <a:srgbClr val="0069B4"/>
                </a:solidFill>
              </a:defRPr>
            </a:lvl4pPr>
            <a:lvl5pPr lvl="4">
              <a:buNone/>
              <a:defRPr sz="1300">
                <a:solidFill>
                  <a:srgbClr val="0069B4"/>
                </a:solidFill>
              </a:defRPr>
            </a:lvl5pPr>
            <a:lvl6pPr lvl="5">
              <a:buNone/>
              <a:defRPr sz="1300">
                <a:solidFill>
                  <a:srgbClr val="0069B4"/>
                </a:solidFill>
              </a:defRPr>
            </a:lvl6pPr>
            <a:lvl7pPr lvl="6">
              <a:buNone/>
              <a:defRPr sz="1300">
                <a:solidFill>
                  <a:srgbClr val="0069B4"/>
                </a:solidFill>
              </a:defRPr>
            </a:lvl7pPr>
            <a:lvl8pPr lvl="7">
              <a:buNone/>
              <a:defRPr sz="1300">
                <a:solidFill>
                  <a:srgbClr val="0069B4"/>
                </a:solidFill>
              </a:defRPr>
            </a:lvl8pPr>
            <a:lvl9pPr lvl="8">
              <a:buNone/>
              <a:defRPr sz="1300">
                <a:solidFill>
                  <a:srgbClr val="0069B4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1500166" y="274637"/>
            <a:ext cx="718663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B4"/>
              </a:buClr>
              <a:buSzPts val="1400"/>
              <a:buFont typeface="Calibri"/>
              <a:buNone/>
              <a:defRPr b="0" i="0" sz="4000" u="none" cap="none" strike="noStrike">
                <a:solidFill>
                  <a:srgbClr val="0069B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1600200"/>
            <a:ext cx="8229600" cy="6857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69B4"/>
              </a:buClr>
              <a:buSzPts val="1400"/>
              <a:buFont typeface="Calibri"/>
              <a:buNone/>
              <a:defRPr b="0" i="0" sz="3200" u="none" cap="none" strike="noStrike">
                <a:solidFill>
                  <a:srgbClr val="0069B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526351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52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526351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" name="Google Shape;29;p4"/>
          <p:cNvSpPr txBox="1"/>
          <p:nvPr>
            <p:ph idx="2" type="body"/>
          </p:nvPr>
        </p:nvSpPr>
        <p:spPr>
          <a:xfrm>
            <a:off x="457200" y="2214553"/>
            <a:ext cx="8229600" cy="39719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Char char="•"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1500166" y="274637"/>
            <a:ext cx="718663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B4"/>
              </a:buClr>
              <a:buSzPts val="1400"/>
              <a:buFont typeface="Calibri"/>
              <a:buNone/>
              <a:defRPr b="0" i="0" sz="4000" u="none" cap="none" strike="noStrike">
                <a:solidFill>
                  <a:srgbClr val="0069B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457200" y="1600200"/>
            <a:ext cx="8229600" cy="6857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69B4"/>
              </a:buClr>
              <a:buSzPts val="1400"/>
              <a:buFont typeface="Calibri"/>
              <a:buNone/>
              <a:defRPr b="0" i="0" sz="3200" u="none" cap="none" strike="noStrike">
                <a:solidFill>
                  <a:srgbClr val="0069B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526351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52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526351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457200" y="2214553"/>
            <a:ext cx="8229600" cy="39719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84"/>
            <a:ext cx="9144000" cy="685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9"/>
          <p:cNvSpPr txBox="1"/>
          <p:nvPr>
            <p:ph type="ctrTitle"/>
          </p:nvPr>
        </p:nvSpPr>
        <p:spPr>
          <a:xfrm>
            <a:off x="2214546" y="3030543"/>
            <a:ext cx="62436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B4"/>
              </a:buClr>
              <a:buSzPts val="1400"/>
              <a:buFont typeface="Calibri"/>
              <a:buNone/>
              <a:defRPr b="0" i="0" sz="4000" u="none" cap="none" strike="noStrike">
                <a:solidFill>
                  <a:srgbClr val="0069B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 sz="1300">
                <a:solidFill>
                  <a:srgbClr val="0069B4"/>
                </a:solidFill>
              </a:defRPr>
            </a:lvl1pPr>
            <a:lvl2pPr lvl="1" rtl="0">
              <a:buNone/>
              <a:defRPr sz="1300">
                <a:solidFill>
                  <a:srgbClr val="0069B4"/>
                </a:solidFill>
              </a:defRPr>
            </a:lvl2pPr>
            <a:lvl3pPr lvl="2" rtl="0">
              <a:buNone/>
              <a:defRPr sz="1300">
                <a:solidFill>
                  <a:srgbClr val="0069B4"/>
                </a:solidFill>
              </a:defRPr>
            </a:lvl3pPr>
            <a:lvl4pPr lvl="3" rtl="0">
              <a:buNone/>
              <a:defRPr sz="1300">
                <a:solidFill>
                  <a:srgbClr val="0069B4"/>
                </a:solidFill>
              </a:defRPr>
            </a:lvl4pPr>
            <a:lvl5pPr lvl="4" rtl="0">
              <a:buNone/>
              <a:defRPr sz="1300">
                <a:solidFill>
                  <a:srgbClr val="0069B4"/>
                </a:solidFill>
              </a:defRPr>
            </a:lvl5pPr>
            <a:lvl6pPr lvl="5" rtl="0">
              <a:buNone/>
              <a:defRPr sz="1300">
                <a:solidFill>
                  <a:srgbClr val="0069B4"/>
                </a:solidFill>
              </a:defRPr>
            </a:lvl6pPr>
            <a:lvl7pPr lvl="6" rtl="0">
              <a:buNone/>
              <a:defRPr sz="1300">
                <a:solidFill>
                  <a:srgbClr val="0069B4"/>
                </a:solidFill>
              </a:defRPr>
            </a:lvl7pPr>
            <a:lvl8pPr lvl="7" rtl="0">
              <a:buNone/>
              <a:defRPr sz="1300">
                <a:solidFill>
                  <a:srgbClr val="0069B4"/>
                </a:solidFill>
              </a:defRPr>
            </a:lvl8pPr>
            <a:lvl9pPr lvl="8" rtl="0">
              <a:buNone/>
              <a:defRPr sz="1300">
                <a:solidFill>
                  <a:srgbClr val="0069B4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>
            <p:ph type="title"/>
          </p:nvPr>
        </p:nvSpPr>
        <p:spPr>
          <a:xfrm>
            <a:off x="1500166" y="274637"/>
            <a:ext cx="7186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B4"/>
              </a:buClr>
              <a:buSzPts val="1400"/>
              <a:buFont typeface="Calibri"/>
              <a:buNone/>
              <a:defRPr b="0" i="0" sz="4000" u="none" cap="none" strike="noStrike">
                <a:solidFill>
                  <a:srgbClr val="0069B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457200" y="16002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69B4"/>
              </a:buClr>
              <a:buSzPts val="1400"/>
              <a:buFont typeface="Calibri"/>
              <a:buNone/>
              <a:defRPr b="0" i="0" sz="3200" u="none" cap="none" strike="noStrike">
                <a:solidFill>
                  <a:srgbClr val="0069B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0"/>
          <p:cNvSpPr txBox="1"/>
          <p:nvPr>
            <p:ph idx="10" type="dt"/>
          </p:nvPr>
        </p:nvSpPr>
        <p:spPr>
          <a:xfrm>
            <a:off x="457200" y="6526351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0"/>
          <p:cNvSpPr txBox="1"/>
          <p:nvPr>
            <p:ph idx="11" type="ftr"/>
          </p:nvPr>
        </p:nvSpPr>
        <p:spPr>
          <a:xfrm>
            <a:off x="3124200" y="6526351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6553200" y="6526351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10"/>
          <p:cNvSpPr txBox="1"/>
          <p:nvPr>
            <p:ph idx="2" type="body"/>
          </p:nvPr>
        </p:nvSpPr>
        <p:spPr>
          <a:xfrm>
            <a:off x="457200" y="2214552"/>
            <a:ext cx="8229600" cy="39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Char char="•"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type="title"/>
          </p:nvPr>
        </p:nvSpPr>
        <p:spPr>
          <a:xfrm>
            <a:off x="1500166" y="274637"/>
            <a:ext cx="7186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B4"/>
              </a:buClr>
              <a:buSzPts val="1400"/>
              <a:buFont typeface="Calibri"/>
              <a:buNone/>
              <a:defRPr b="0" i="0" sz="4000" u="none" cap="none" strike="noStrike">
                <a:solidFill>
                  <a:srgbClr val="0069B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457200" y="16002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69B4"/>
              </a:buClr>
              <a:buSzPts val="1400"/>
              <a:buFont typeface="Calibri"/>
              <a:buNone/>
              <a:defRPr b="0" i="0" sz="3200" u="none" cap="none" strike="noStrike">
                <a:solidFill>
                  <a:srgbClr val="0069B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1"/>
          <p:cNvSpPr txBox="1"/>
          <p:nvPr>
            <p:ph idx="10" type="dt"/>
          </p:nvPr>
        </p:nvSpPr>
        <p:spPr>
          <a:xfrm>
            <a:off x="457200" y="6526351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1"/>
          <p:cNvSpPr txBox="1"/>
          <p:nvPr>
            <p:ph idx="11" type="ftr"/>
          </p:nvPr>
        </p:nvSpPr>
        <p:spPr>
          <a:xfrm>
            <a:off x="3124200" y="6526351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6553200" y="6526351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" name="Google Shape;64;p11"/>
          <p:cNvSpPr txBox="1"/>
          <p:nvPr>
            <p:ph idx="2" type="body"/>
          </p:nvPr>
        </p:nvSpPr>
        <p:spPr>
          <a:xfrm>
            <a:off x="457200" y="2214552"/>
            <a:ext cx="8229600" cy="39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3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slideLayout" Target="../slideLayouts/slideLayout5.xml"/><Relationship Id="rId3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684"/>
            <a:ext cx="9144000" cy="685662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/>
          <p:nvPr>
            <p:ph type="title"/>
          </p:nvPr>
        </p:nvSpPr>
        <p:spPr>
          <a:xfrm>
            <a:off x="1500166" y="274637"/>
            <a:ext cx="718663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B4"/>
              </a:buClr>
              <a:buSzPts val="1400"/>
              <a:buFont typeface="Calibri"/>
              <a:buNone/>
              <a:defRPr b="0" i="0" sz="4000" u="none" cap="none" strike="noStrike">
                <a:solidFill>
                  <a:srgbClr val="0069B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457200" y="1600200"/>
            <a:ext cx="8229600" cy="6857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69B4"/>
              </a:buClr>
              <a:buSzPts val="1400"/>
              <a:buFont typeface="Calibri"/>
              <a:buNone/>
              <a:defRPr b="0" i="0" sz="3200" u="none" cap="none" strike="noStrike">
                <a:solidFill>
                  <a:srgbClr val="0069B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457200" y="6526351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1" type="ftr"/>
          </p:nvPr>
        </p:nvSpPr>
        <p:spPr>
          <a:xfrm>
            <a:off x="3124200" y="652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2" type="sldNum"/>
          </p:nvPr>
        </p:nvSpPr>
        <p:spPr>
          <a:xfrm>
            <a:off x="6553200" y="6526351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nding new.jpg" id="38" name="Google Shape;38;p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684"/>
            <a:ext cx="9144000" cy="685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/>
          <p:nvPr>
            <p:ph type="title"/>
          </p:nvPr>
        </p:nvSpPr>
        <p:spPr>
          <a:xfrm>
            <a:off x="1500166" y="274637"/>
            <a:ext cx="7186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B4"/>
              </a:buClr>
              <a:buSzPts val="1400"/>
              <a:buFont typeface="Calibri"/>
              <a:buNone/>
              <a:defRPr b="0" i="0" sz="4000" u="none" cap="none" strike="noStrike">
                <a:solidFill>
                  <a:srgbClr val="0069B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43" name="Google Shape;43;p8"/>
          <p:cNvSpPr txBox="1"/>
          <p:nvPr>
            <p:ph idx="1" type="body"/>
          </p:nvPr>
        </p:nvSpPr>
        <p:spPr>
          <a:xfrm>
            <a:off x="457200" y="16002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69B4"/>
              </a:buClr>
              <a:buSzPts val="1400"/>
              <a:buFont typeface="Calibri"/>
              <a:buNone/>
              <a:defRPr b="0" i="0" sz="3200" u="none" cap="none" strike="noStrike">
                <a:solidFill>
                  <a:srgbClr val="0069B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0" type="dt"/>
          </p:nvPr>
        </p:nvSpPr>
        <p:spPr>
          <a:xfrm>
            <a:off x="457200" y="6526351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8"/>
          <p:cNvSpPr txBox="1"/>
          <p:nvPr>
            <p:ph idx="11" type="ftr"/>
          </p:nvPr>
        </p:nvSpPr>
        <p:spPr>
          <a:xfrm>
            <a:off x="3124200" y="6526351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2" type="sldNum"/>
          </p:nvPr>
        </p:nvSpPr>
        <p:spPr>
          <a:xfrm>
            <a:off x="6553200" y="6526351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2"/>
    <p:sldLayoutId id="2147483654" r:id="rId3"/>
    <p:sldLayoutId id="2147483655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1.png"/></Relationships>
</file>

<file path=ppt/slides/_rels/slide14.xml.rels><?xml version="1.0" encoding="UTF-8" standalone="yes"?><Relationships xmlns="http://schemas.openxmlformats.org/package/2006/relationships"><Relationship Id="rId10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9" Type="http://schemas.openxmlformats.org/officeDocument/2006/relationships/image" Target="../media/image34.png"/><Relationship Id="rId5" Type="http://schemas.openxmlformats.org/officeDocument/2006/relationships/image" Target="../media/image28.png"/><Relationship Id="rId6" Type="http://schemas.openxmlformats.org/officeDocument/2006/relationships/image" Target="../media/image27.png"/><Relationship Id="rId7" Type="http://schemas.openxmlformats.org/officeDocument/2006/relationships/image" Target="../media/image30.png"/><Relationship Id="rId8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21.png"/><Relationship Id="rId13" Type="http://schemas.openxmlformats.org/officeDocument/2006/relationships/image" Target="../media/image24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42.png"/><Relationship Id="rId9" Type="http://schemas.openxmlformats.org/officeDocument/2006/relationships/image" Target="../media/image23.png"/><Relationship Id="rId14" Type="http://schemas.openxmlformats.org/officeDocument/2006/relationships/image" Target="../media/image44.png"/><Relationship Id="rId5" Type="http://schemas.openxmlformats.org/officeDocument/2006/relationships/image" Target="../media/image14.png"/><Relationship Id="rId6" Type="http://schemas.openxmlformats.org/officeDocument/2006/relationships/image" Target="../media/image37.png"/><Relationship Id="rId7" Type="http://schemas.openxmlformats.org/officeDocument/2006/relationships/image" Target="../media/image39.png"/><Relationship Id="rId8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22.png"/><Relationship Id="rId7" Type="http://schemas.openxmlformats.org/officeDocument/2006/relationships/image" Target="../media/image29.png"/><Relationship Id="rId8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43.png"/><Relationship Id="rId7" Type="http://schemas.openxmlformats.org/officeDocument/2006/relationships/image" Target="../media/image4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Relationship Id="rId4" Type="http://schemas.openxmlformats.org/officeDocument/2006/relationships/image" Target="../media/image22.png"/><Relationship Id="rId5" Type="http://schemas.openxmlformats.org/officeDocument/2006/relationships/image" Target="../media/image29.png"/><Relationship Id="rId6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6.png"/><Relationship Id="rId13" Type="http://schemas.openxmlformats.org/officeDocument/2006/relationships/image" Target="../media/image7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7.png"/><Relationship Id="rId5" Type="http://schemas.openxmlformats.org/officeDocument/2006/relationships/image" Target="../media/image41.png"/><Relationship Id="rId6" Type="http://schemas.openxmlformats.org/officeDocument/2006/relationships/image" Target="../media/image20.png"/><Relationship Id="rId7" Type="http://schemas.openxmlformats.org/officeDocument/2006/relationships/image" Target="../media/image16.png"/><Relationship Id="rId8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41.png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9" Type="http://schemas.openxmlformats.org/officeDocument/2006/relationships/image" Target="../media/image11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21.png"/><Relationship Id="rId8" Type="http://schemas.openxmlformats.org/officeDocument/2006/relationships/image" Target="../media/image4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ctrTitle"/>
          </p:nvPr>
        </p:nvSpPr>
        <p:spPr>
          <a:xfrm>
            <a:off x="178975" y="2497150"/>
            <a:ext cx="8812800" cy="23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B4"/>
              </a:buClr>
              <a:buFont typeface="Calibri"/>
              <a:buNone/>
            </a:pPr>
            <a:r>
              <a:rPr lang="en-US"/>
              <a:t>Customer Onboarding 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B4"/>
              </a:buClr>
              <a:buFont typeface="Calibri"/>
              <a:buNone/>
            </a:pPr>
            <a:r>
              <a:rPr lang="en-US"/>
              <a:t>e-KYC &amp; NDID</a:t>
            </a:r>
            <a:endParaRPr i="1" sz="3000"/>
          </a:p>
        </p:txBody>
      </p:sp>
      <p:sp>
        <p:nvSpPr>
          <p:cNvPr id="70" name="Google Shape;70;p12"/>
          <p:cNvSpPr txBox="1"/>
          <p:nvPr/>
        </p:nvSpPr>
        <p:spPr>
          <a:xfrm>
            <a:off x="4502725" y="5922825"/>
            <a:ext cx="4548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Presented by Tosapol K.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Date : 23/03/2020</a:t>
            </a:r>
            <a:endParaRPr/>
          </a:p>
        </p:txBody>
      </p:sp>
      <p:sp>
        <p:nvSpPr>
          <p:cNvPr id="71" name="Google Shape;71;p12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1"/>
          <p:cNvSpPr txBox="1"/>
          <p:nvPr>
            <p:ph type="title"/>
          </p:nvPr>
        </p:nvSpPr>
        <p:spPr>
          <a:xfrm>
            <a:off x="1500166" y="274637"/>
            <a:ext cx="71865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Customer Verification</a:t>
            </a:r>
            <a:endParaRPr sz="3000"/>
          </a:p>
        </p:txBody>
      </p:sp>
      <p:sp>
        <p:nvSpPr>
          <p:cNvPr id="232" name="Google Shape;232;p21"/>
          <p:cNvSpPr txBox="1"/>
          <p:nvPr>
            <p:ph idx="12" type="sldNum"/>
          </p:nvPr>
        </p:nvSpPr>
        <p:spPr>
          <a:xfrm>
            <a:off x="6553200" y="6526351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3" name="Google Shape;2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1725" y="2017943"/>
            <a:ext cx="1804501" cy="2520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2975" y="2017925"/>
            <a:ext cx="1804501" cy="2520098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1"/>
          <p:cNvSpPr/>
          <p:nvPr/>
        </p:nvSpPr>
        <p:spPr>
          <a:xfrm>
            <a:off x="4569725" y="4820900"/>
            <a:ext cx="868500" cy="662300"/>
          </a:xfrm>
          <a:prstGeom prst="flowChartMagneticDisk">
            <a:avLst/>
          </a:prstGeom>
          <a:solidFill>
            <a:srgbClr val="FFD966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- IAL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- Facial Score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- Liveness Score</a:t>
            </a:r>
            <a:endParaRPr sz="600"/>
          </a:p>
        </p:txBody>
      </p:sp>
      <p:sp>
        <p:nvSpPr>
          <p:cNvPr id="236" name="Google Shape;236;p21"/>
          <p:cNvSpPr/>
          <p:nvPr/>
        </p:nvSpPr>
        <p:spPr>
          <a:xfrm rot="5400000">
            <a:off x="4894325" y="4560672"/>
            <a:ext cx="2193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1"/>
          <p:cNvSpPr/>
          <p:nvPr/>
        </p:nvSpPr>
        <p:spPr>
          <a:xfrm>
            <a:off x="7210975" y="4815500"/>
            <a:ext cx="868500" cy="662300"/>
          </a:xfrm>
          <a:prstGeom prst="flowChartMagneticDisk">
            <a:avLst/>
          </a:prstGeom>
          <a:solidFill>
            <a:srgbClr val="FFD966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- IAL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- Overriding Info</a:t>
            </a:r>
            <a:endParaRPr sz="600"/>
          </a:p>
        </p:txBody>
      </p:sp>
      <p:sp>
        <p:nvSpPr>
          <p:cNvPr id="238" name="Google Shape;238;p21"/>
          <p:cNvSpPr/>
          <p:nvPr/>
        </p:nvSpPr>
        <p:spPr>
          <a:xfrm rot="5400000">
            <a:off x="7535575" y="4560672"/>
            <a:ext cx="2193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1"/>
          <p:cNvSpPr/>
          <p:nvPr/>
        </p:nvSpPr>
        <p:spPr>
          <a:xfrm>
            <a:off x="5948544" y="3190975"/>
            <a:ext cx="7521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0476" y="2017931"/>
            <a:ext cx="1804501" cy="2520098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1"/>
          <p:cNvSpPr/>
          <p:nvPr/>
        </p:nvSpPr>
        <p:spPr>
          <a:xfrm>
            <a:off x="1928475" y="4820900"/>
            <a:ext cx="868500" cy="662300"/>
          </a:xfrm>
          <a:prstGeom prst="flowChartMagneticDisk">
            <a:avLst/>
          </a:prstGeom>
          <a:solidFill>
            <a:srgbClr val="FFD966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- IAL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- Selfie Photo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- Liveness Score</a:t>
            </a:r>
            <a:endParaRPr sz="600"/>
          </a:p>
        </p:txBody>
      </p:sp>
      <p:sp>
        <p:nvSpPr>
          <p:cNvPr id="242" name="Google Shape;242;p21"/>
          <p:cNvSpPr/>
          <p:nvPr/>
        </p:nvSpPr>
        <p:spPr>
          <a:xfrm rot="5400000">
            <a:off x="2253075" y="4560672"/>
            <a:ext cx="2193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1"/>
          <p:cNvSpPr/>
          <p:nvPr/>
        </p:nvSpPr>
        <p:spPr>
          <a:xfrm>
            <a:off x="3349619" y="3190975"/>
            <a:ext cx="7521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2"/>
          <p:cNvSpPr txBox="1"/>
          <p:nvPr>
            <p:ph type="title"/>
          </p:nvPr>
        </p:nvSpPr>
        <p:spPr>
          <a:xfrm>
            <a:off x="1500166" y="274637"/>
            <a:ext cx="71865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Customer Verification</a:t>
            </a:r>
            <a:endParaRPr sz="3000"/>
          </a:p>
        </p:txBody>
      </p:sp>
      <p:sp>
        <p:nvSpPr>
          <p:cNvPr id="250" name="Google Shape;250;p22"/>
          <p:cNvSpPr txBox="1"/>
          <p:nvPr>
            <p:ph idx="12" type="sldNum"/>
          </p:nvPr>
        </p:nvSpPr>
        <p:spPr>
          <a:xfrm>
            <a:off x="6553200" y="6526351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1" name="Google Shape;251;p22"/>
          <p:cNvSpPr txBox="1"/>
          <p:nvPr/>
        </p:nvSpPr>
        <p:spPr>
          <a:xfrm>
            <a:off x="5259300" y="2198200"/>
            <a:ext cx="3705900" cy="3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Input :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Citizen ID/Passport No.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Deliverable 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Facial Recognition Score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Overriding Information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IAL for Customer (Critical =&gt; 2.3)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AAL for Customer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lphaLcPeriod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Something you are (facial)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75" y="2024175"/>
            <a:ext cx="4809599" cy="364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3"/>
          <p:cNvSpPr txBox="1"/>
          <p:nvPr>
            <p:ph type="title"/>
          </p:nvPr>
        </p:nvSpPr>
        <p:spPr>
          <a:xfrm>
            <a:off x="1500166" y="274637"/>
            <a:ext cx="71865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NDID Enrollment</a:t>
            </a:r>
            <a:endParaRPr sz="3000"/>
          </a:p>
        </p:txBody>
      </p:sp>
      <p:sp>
        <p:nvSpPr>
          <p:cNvPr id="259" name="Google Shape;259;p23"/>
          <p:cNvSpPr txBox="1"/>
          <p:nvPr>
            <p:ph idx="12" type="sldNum"/>
          </p:nvPr>
        </p:nvSpPr>
        <p:spPr>
          <a:xfrm>
            <a:off x="6553200" y="6526351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0" name="Google Shape;2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725" y="2323350"/>
            <a:ext cx="1804501" cy="2520053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3"/>
          <p:cNvSpPr/>
          <p:nvPr/>
        </p:nvSpPr>
        <p:spPr>
          <a:xfrm>
            <a:off x="7384050" y="3746625"/>
            <a:ext cx="868500" cy="754050"/>
          </a:xfrm>
          <a:prstGeom prst="flowChartMagneticDisk">
            <a:avLst/>
          </a:prstGeom>
          <a:solidFill>
            <a:srgbClr val="FFD966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- NDID Mobile No.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- NDID Email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- OTP Verification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- Email Verification</a:t>
            </a:r>
            <a:endParaRPr sz="600"/>
          </a:p>
        </p:txBody>
      </p:sp>
      <p:sp>
        <p:nvSpPr>
          <p:cNvPr id="262" name="Google Shape;262;p23"/>
          <p:cNvSpPr/>
          <p:nvPr/>
        </p:nvSpPr>
        <p:spPr>
          <a:xfrm>
            <a:off x="2609488" y="3496375"/>
            <a:ext cx="2940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3"/>
          <p:cNvSpPr/>
          <p:nvPr/>
        </p:nvSpPr>
        <p:spPr>
          <a:xfrm>
            <a:off x="4807838" y="3496375"/>
            <a:ext cx="2940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3425" y="2323343"/>
            <a:ext cx="1804501" cy="252005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3"/>
          <p:cNvSpPr/>
          <p:nvPr/>
        </p:nvSpPr>
        <p:spPr>
          <a:xfrm>
            <a:off x="7300350" y="2663275"/>
            <a:ext cx="1035900" cy="1981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3"/>
          <p:cNvSpPr/>
          <p:nvPr/>
        </p:nvSpPr>
        <p:spPr>
          <a:xfrm>
            <a:off x="7384038" y="2887663"/>
            <a:ext cx="868500" cy="324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Create Username</a:t>
            </a:r>
            <a:endParaRPr sz="100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67" name="Google Shape;267;p23"/>
          <p:cNvSpPr/>
          <p:nvPr/>
        </p:nvSpPr>
        <p:spPr>
          <a:xfrm>
            <a:off x="6976613" y="3496375"/>
            <a:ext cx="2940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3"/>
          <p:cNvSpPr/>
          <p:nvPr/>
        </p:nvSpPr>
        <p:spPr>
          <a:xfrm>
            <a:off x="7384038" y="3344863"/>
            <a:ext cx="868500" cy="324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Create PKI</a:t>
            </a:r>
            <a:endParaRPr sz="100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69" name="Google Shape;26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8137" y="2350438"/>
            <a:ext cx="1765701" cy="2465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4"/>
          <p:cNvSpPr txBox="1"/>
          <p:nvPr>
            <p:ph type="title"/>
          </p:nvPr>
        </p:nvSpPr>
        <p:spPr>
          <a:xfrm>
            <a:off x="1500166" y="274637"/>
            <a:ext cx="71865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NDID Enrollment</a:t>
            </a:r>
            <a:endParaRPr sz="3000"/>
          </a:p>
        </p:txBody>
      </p:sp>
      <p:sp>
        <p:nvSpPr>
          <p:cNvPr id="276" name="Google Shape;276;p24"/>
          <p:cNvSpPr txBox="1"/>
          <p:nvPr>
            <p:ph idx="12" type="sldNum"/>
          </p:nvPr>
        </p:nvSpPr>
        <p:spPr>
          <a:xfrm>
            <a:off x="6553200" y="6526351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7" name="Google Shape;277;p24"/>
          <p:cNvSpPr txBox="1"/>
          <p:nvPr/>
        </p:nvSpPr>
        <p:spPr>
          <a:xfrm>
            <a:off x="5259300" y="2198200"/>
            <a:ext cx="3705900" cy="3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Input :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Citizen ID/Passport No.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Deliverable 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AAL for Customer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lphaLcPeriod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Something you have (Mobile No.)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lphaLcPeriod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Something you know (User/Pass)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NDID Enrollment Info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8" name="Google Shape;27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451" y="1589713"/>
            <a:ext cx="4055649" cy="468737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"/>
          <p:cNvSpPr txBox="1"/>
          <p:nvPr/>
        </p:nvSpPr>
        <p:spPr>
          <a:xfrm>
            <a:off x="1407925" y="2906725"/>
            <a:ext cx="145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Face-2-Face (เท่านั้น)</a:t>
            </a:r>
            <a:endParaRPr sz="1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143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Calibri"/>
              <a:buAutoNum type="arabicPeriod"/>
            </a:pPr>
            <a:r>
              <a:rPr lang="en-US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Dip chip เท่านั้น</a:t>
            </a:r>
            <a:endParaRPr sz="1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143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Calibri"/>
              <a:buAutoNum type="arabicPeriod"/>
            </a:pPr>
            <a:r>
              <a:rPr lang="en-US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IAL = 2 ขึ้นไป</a:t>
            </a:r>
            <a:endParaRPr sz="1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5"/>
          <p:cNvSpPr txBox="1"/>
          <p:nvPr>
            <p:ph type="title"/>
          </p:nvPr>
        </p:nvSpPr>
        <p:spPr>
          <a:xfrm>
            <a:off x="1500166" y="274637"/>
            <a:ext cx="71865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NDID Request &amp; Verification</a:t>
            </a:r>
            <a:endParaRPr sz="3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/>
              <a:t>e.g. NCB e-Consent, Account Opening</a:t>
            </a:r>
            <a:endParaRPr i="1" sz="1800"/>
          </a:p>
        </p:txBody>
      </p:sp>
      <p:sp>
        <p:nvSpPr>
          <p:cNvPr id="286" name="Google Shape;286;p25"/>
          <p:cNvSpPr txBox="1"/>
          <p:nvPr>
            <p:ph idx="12" type="sldNum"/>
          </p:nvPr>
        </p:nvSpPr>
        <p:spPr>
          <a:xfrm>
            <a:off x="6553200" y="6526351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7" name="Google Shape;28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000" y="1823550"/>
            <a:ext cx="770448" cy="773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8" name="Google Shape;288;p25"/>
          <p:cNvGrpSpPr/>
          <p:nvPr/>
        </p:nvGrpSpPr>
        <p:grpSpPr>
          <a:xfrm>
            <a:off x="1634350" y="1847175"/>
            <a:ext cx="772200" cy="726150"/>
            <a:chOff x="7845125" y="1417625"/>
            <a:chExt cx="772200" cy="726150"/>
          </a:xfrm>
        </p:grpSpPr>
        <p:pic>
          <p:nvPicPr>
            <p:cNvPr id="289" name="Google Shape;289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91685" y="1417625"/>
              <a:ext cx="479089" cy="5540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" name="Google Shape;290;p25"/>
            <p:cNvSpPr txBox="1"/>
            <p:nvPr/>
          </p:nvSpPr>
          <p:spPr>
            <a:xfrm>
              <a:off x="7845125" y="1889375"/>
              <a:ext cx="772200" cy="25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Customer</a:t>
              </a:r>
              <a:endParaRPr sz="1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1" name="Google Shape;291;p25"/>
          <p:cNvSpPr/>
          <p:nvPr/>
        </p:nvSpPr>
        <p:spPr>
          <a:xfrm>
            <a:off x="1293250" y="2123250"/>
            <a:ext cx="2940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5"/>
          <p:cNvSpPr/>
          <p:nvPr/>
        </p:nvSpPr>
        <p:spPr>
          <a:xfrm>
            <a:off x="2349875" y="2123250"/>
            <a:ext cx="2940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0626" y="3880763"/>
            <a:ext cx="1804501" cy="2520082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5"/>
          <p:cNvSpPr/>
          <p:nvPr/>
        </p:nvSpPr>
        <p:spPr>
          <a:xfrm>
            <a:off x="3614113" y="4978500"/>
            <a:ext cx="868500" cy="324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Receive NDID Info</a:t>
            </a:r>
            <a:endParaRPr sz="100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95" name="Google Shape;295;p25"/>
          <p:cNvSpPr/>
          <p:nvPr/>
        </p:nvSpPr>
        <p:spPr>
          <a:xfrm rot="10800000">
            <a:off x="3252625" y="5053825"/>
            <a:ext cx="2940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5"/>
          <p:cNvSpPr/>
          <p:nvPr/>
        </p:nvSpPr>
        <p:spPr>
          <a:xfrm>
            <a:off x="83113" y="4933388"/>
            <a:ext cx="868500" cy="324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Submit NDID</a:t>
            </a:r>
            <a:endParaRPr sz="100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97" name="Google Shape;29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67164" y="1318981"/>
            <a:ext cx="1804501" cy="2520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71551" y="4006256"/>
            <a:ext cx="1804501" cy="2520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44100" y="4006250"/>
            <a:ext cx="1804501" cy="2520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44120" y="1318975"/>
            <a:ext cx="1804501" cy="2520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71545" y="1318975"/>
            <a:ext cx="1804501" cy="252008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5"/>
          <p:cNvSpPr/>
          <p:nvPr/>
        </p:nvSpPr>
        <p:spPr>
          <a:xfrm>
            <a:off x="4494975" y="2123250"/>
            <a:ext cx="2940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5"/>
          <p:cNvSpPr/>
          <p:nvPr/>
        </p:nvSpPr>
        <p:spPr>
          <a:xfrm>
            <a:off x="6685513" y="2123250"/>
            <a:ext cx="2940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5"/>
          <p:cNvSpPr/>
          <p:nvPr/>
        </p:nvSpPr>
        <p:spPr>
          <a:xfrm rot="5403508">
            <a:off x="7826788" y="3829948"/>
            <a:ext cx="2940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5"/>
          <p:cNvSpPr/>
          <p:nvPr/>
        </p:nvSpPr>
        <p:spPr>
          <a:xfrm rot="10800000">
            <a:off x="6713075" y="5095700"/>
            <a:ext cx="2940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5"/>
          <p:cNvSpPr/>
          <p:nvPr/>
        </p:nvSpPr>
        <p:spPr>
          <a:xfrm rot="10800000">
            <a:off x="4550125" y="5053825"/>
            <a:ext cx="2940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5"/>
          <p:cNvSpPr/>
          <p:nvPr/>
        </p:nvSpPr>
        <p:spPr>
          <a:xfrm rot="10800000">
            <a:off x="1089675" y="5008700"/>
            <a:ext cx="2940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6"/>
          <p:cNvSpPr txBox="1"/>
          <p:nvPr>
            <p:ph type="title"/>
          </p:nvPr>
        </p:nvSpPr>
        <p:spPr>
          <a:xfrm>
            <a:off x="1500166" y="274637"/>
            <a:ext cx="71865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Digital Signing</a:t>
            </a:r>
            <a:endParaRPr sz="3000"/>
          </a:p>
        </p:txBody>
      </p:sp>
      <p:sp>
        <p:nvSpPr>
          <p:cNvPr id="314" name="Google Shape;314;p26"/>
          <p:cNvSpPr txBox="1"/>
          <p:nvPr>
            <p:ph idx="12" type="sldNum"/>
          </p:nvPr>
        </p:nvSpPr>
        <p:spPr>
          <a:xfrm>
            <a:off x="6553200" y="6526351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5" name="Google Shape;315;p26"/>
          <p:cNvSpPr txBox="1"/>
          <p:nvPr/>
        </p:nvSpPr>
        <p:spPr>
          <a:xfrm>
            <a:off x="5259300" y="2198200"/>
            <a:ext cx="3705900" cy="3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Input :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Citizen ID/Passport No.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Transaction Information for Signing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Deliverable 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Digital Signature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" name="Google Shape;31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75" y="2162025"/>
            <a:ext cx="4809601" cy="336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7"/>
          <p:cNvSpPr txBox="1"/>
          <p:nvPr>
            <p:ph type="title"/>
          </p:nvPr>
        </p:nvSpPr>
        <p:spPr>
          <a:xfrm>
            <a:off x="1500166" y="274637"/>
            <a:ext cx="71865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NDID Verification</a:t>
            </a:r>
            <a:endParaRPr sz="3000"/>
          </a:p>
        </p:txBody>
      </p:sp>
      <p:sp>
        <p:nvSpPr>
          <p:cNvPr id="323" name="Google Shape;323;p27"/>
          <p:cNvSpPr txBox="1"/>
          <p:nvPr>
            <p:ph idx="12" type="sldNum"/>
          </p:nvPr>
        </p:nvSpPr>
        <p:spPr>
          <a:xfrm>
            <a:off x="6553200" y="6526351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4" name="Google Shape;324;p27"/>
          <p:cNvSpPr txBox="1"/>
          <p:nvPr/>
        </p:nvSpPr>
        <p:spPr>
          <a:xfrm>
            <a:off x="5259300" y="2198200"/>
            <a:ext cx="3705900" cy="3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Input :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NDID Request reference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Deliverable 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NDID verification confirmation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5" name="Google Shape;3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75" y="2024175"/>
            <a:ext cx="4809600" cy="364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8"/>
          <p:cNvSpPr txBox="1"/>
          <p:nvPr>
            <p:ph type="title"/>
          </p:nvPr>
        </p:nvSpPr>
        <p:spPr>
          <a:xfrm>
            <a:off x="1500166" y="274637"/>
            <a:ext cx="71865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Supporting Model</a:t>
            </a:r>
            <a:endParaRPr/>
          </a:p>
        </p:txBody>
      </p:sp>
      <p:sp>
        <p:nvSpPr>
          <p:cNvPr id="332" name="Google Shape;332;p28"/>
          <p:cNvSpPr txBox="1"/>
          <p:nvPr>
            <p:ph idx="12" type="sldNum"/>
          </p:nvPr>
        </p:nvSpPr>
        <p:spPr>
          <a:xfrm>
            <a:off x="6553200" y="6526351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3" name="Google Shape;333;p28"/>
          <p:cNvSpPr/>
          <p:nvPr/>
        </p:nvSpPr>
        <p:spPr>
          <a:xfrm>
            <a:off x="2565575" y="1850800"/>
            <a:ext cx="3987600" cy="3651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8"/>
          <p:cNvSpPr/>
          <p:nvPr/>
        </p:nvSpPr>
        <p:spPr>
          <a:xfrm>
            <a:off x="3151050" y="2091950"/>
            <a:ext cx="2841900" cy="31872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8"/>
          <p:cNvSpPr/>
          <p:nvPr/>
        </p:nvSpPr>
        <p:spPr>
          <a:xfrm>
            <a:off x="7264300" y="1938600"/>
            <a:ext cx="1073850" cy="646075"/>
          </a:xfrm>
          <a:prstGeom prst="flowChartMagneticDisk">
            <a:avLst/>
          </a:prstGeom>
          <a:solidFill>
            <a:srgbClr val="C9DAF8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TISCO Bank</a:t>
            </a:r>
            <a:endParaRPr b="1" sz="1000"/>
          </a:p>
        </p:txBody>
      </p:sp>
      <p:sp>
        <p:nvSpPr>
          <p:cNvPr id="336" name="Google Shape;336;p28"/>
          <p:cNvSpPr/>
          <p:nvPr/>
        </p:nvSpPr>
        <p:spPr>
          <a:xfrm>
            <a:off x="7264300" y="2628375"/>
            <a:ext cx="1073850" cy="646075"/>
          </a:xfrm>
          <a:prstGeom prst="flowChartMagneticDisk">
            <a:avLst/>
          </a:prstGeom>
          <a:solidFill>
            <a:srgbClr val="C9DAF8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TISCO Asset</a:t>
            </a:r>
            <a:endParaRPr b="1" sz="1000"/>
          </a:p>
        </p:txBody>
      </p:sp>
      <p:sp>
        <p:nvSpPr>
          <p:cNvPr id="337" name="Google Shape;337;p28"/>
          <p:cNvSpPr/>
          <p:nvPr/>
        </p:nvSpPr>
        <p:spPr>
          <a:xfrm>
            <a:off x="7264300" y="3318150"/>
            <a:ext cx="1073850" cy="646075"/>
          </a:xfrm>
          <a:prstGeom prst="flowChartMagneticDisk">
            <a:avLst/>
          </a:prstGeom>
          <a:solidFill>
            <a:srgbClr val="C9DAF8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TISCO Securities</a:t>
            </a:r>
            <a:endParaRPr b="1" sz="1000"/>
          </a:p>
        </p:txBody>
      </p:sp>
      <p:sp>
        <p:nvSpPr>
          <p:cNvPr id="338" name="Google Shape;338;p28"/>
          <p:cNvSpPr/>
          <p:nvPr/>
        </p:nvSpPr>
        <p:spPr>
          <a:xfrm>
            <a:off x="7264300" y="4067075"/>
            <a:ext cx="1073850" cy="646075"/>
          </a:xfrm>
          <a:prstGeom prst="flowChartMagneticDisk">
            <a:avLst/>
          </a:prstGeom>
          <a:solidFill>
            <a:srgbClr val="C9DAF8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TISCO Insure</a:t>
            </a:r>
            <a:endParaRPr b="1" sz="1000"/>
          </a:p>
        </p:txBody>
      </p:sp>
      <p:sp>
        <p:nvSpPr>
          <p:cNvPr id="339" name="Google Shape;339;p28"/>
          <p:cNvSpPr/>
          <p:nvPr/>
        </p:nvSpPr>
        <p:spPr>
          <a:xfrm>
            <a:off x="7264300" y="4786425"/>
            <a:ext cx="1073850" cy="646075"/>
          </a:xfrm>
          <a:prstGeom prst="flowChartMagneticDisk">
            <a:avLst/>
          </a:prstGeom>
          <a:solidFill>
            <a:srgbClr val="F4CCCC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HIway</a:t>
            </a:r>
            <a:endParaRPr b="1" sz="1000"/>
          </a:p>
        </p:txBody>
      </p:sp>
      <p:sp>
        <p:nvSpPr>
          <p:cNvPr id="340" name="Google Shape;340;p28"/>
          <p:cNvSpPr/>
          <p:nvPr/>
        </p:nvSpPr>
        <p:spPr>
          <a:xfrm>
            <a:off x="6164825" y="3468500"/>
            <a:ext cx="927600" cy="4341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8"/>
          <p:cNvSpPr/>
          <p:nvPr/>
        </p:nvSpPr>
        <p:spPr>
          <a:xfrm>
            <a:off x="592050" y="2249675"/>
            <a:ext cx="1073700" cy="4341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TISCO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Chatbot</a:t>
            </a:r>
            <a:endParaRPr b="1" sz="1200"/>
          </a:p>
        </p:txBody>
      </p:sp>
      <p:sp>
        <p:nvSpPr>
          <p:cNvPr id="342" name="Google Shape;342;p28"/>
          <p:cNvSpPr/>
          <p:nvPr/>
        </p:nvSpPr>
        <p:spPr>
          <a:xfrm>
            <a:off x="592050" y="4552663"/>
            <a:ext cx="1073700" cy="4341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TISCO Insure Chatbot</a:t>
            </a:r>
            <a:endParaRPr b="1" sz="1200"/>
          </a:p>
        </p:txBody>
      </p:sp>
      <p:sp>
        <p:nvSpPr>
          <p:cNvPr id="343" name="Google Shape;343;p28"/>
          <p:cNvSpPr/>
          <p:nvPr/>
        </p:nvSpPr>
        <p:spPr>
          <a:xfrm>
            <a:off x="592050" y="3950813"/>
            <a:ext cx="1073700" cy="43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Somwang</a:t>
            </a:r>
            <a:endParaRPr b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Chatbot</a:t>
            </a:r>
            <a:endParaRPr b="1" sz="1200"/>
          </a:p>
        </p:txBody>
      </p:sp>
      <p:sp>
        <p:nvSpPr>
          <p:cNvPr id="344" name="Google Shape;344;p28"/>
          <p:cNvSpPr/>
          <p:nvPr/>
        </p:nvSpPr>
        <p:spPr>
          <a:xfrm>
            <a:off x="592050" y="2786113"/>
            <a:ext cx="1073700" cy="4341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TISCO Pro</a:t>
            </a:r>
            <a:endParaRPr b="1" sz="1200"/>
          </a:p>
        </p:txBody>
      </p:sp>
      <p:sp>
        <p:nvSpPr>
          <p:cNvPr id="345" name="Google Shape;345;p28"/>
          <p:cNvSpPr/>
          <p:nvPr/>
        </p:nvSpPr>
        <p:spPr>
          <a:xfrm>
            <a:off x="592050" y="3322563"/>
            <a:ext cx="1073700" cy="4341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All-Fin</a:t>
            </a:r>
            <a:endParaRPr b="1" sz="1200"/>
          </a:p>
        </p:txBody>
      </p:sp>
      <p:sp>
        <p:nvSpPr>
          <p:cNvPr id="346" name="Google Shape;346;p28"/>
          <p:cNvSpPr txBox="1"/>
          <p:nvPr/>
        </p:nvSpPr>
        <p:spPr>
          <a:xfrm>
            <a:off x="3412500" y="2445550"/>
            <a:ext cx="2319000" cy="8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onboard.tisco.co.th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onboard.somwang.co.th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onboard.tiscoinsure.com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8"/>
          <p:cNvSpPr/>
          <p:nvPr/>
        </p:nvSpPr>
        <p:spPr>
          <a:xfrm>
            <a:off x="3316300" y="4475350"/>
            <a:ext cx="1073850" cy="646075"/>
          </a:xfrm>
          <a:prstGeom prst="flowChartMagneticDisk">
            <a:avLst/>
          </a:prstGeom>
          <a:solidFill>
            <a:srgbClr val="C9DAF8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Configuration</a:t>
            </a:r>
            <a:endParaRPr b="1" sz="1000"/>
          </a:p>
        </p:txBody>
      </p:sp>
      <p:sp>
        <p:nvSpPr>
          <p:cNvPr id="348" name="Google Shape;348;p28"/>
          <p:cNvSpPr/>
          <p:nvPr/>
        </p:nvSpPr>
        <p:spPr>
          <a:xfrm>
            <a:off x="4657650" y="4475350"/>
            <a:ext cx="1073850" cy="646075"/>
          </a:xfrm>
          <a:prstGeom prst="flowChartMagneticDisk">
            <a:avLst/>
          </a:prstGeom>
          <a:solidFill>
            <a:srgbClr val="C9DAF8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Log</a:t>
            </a:r>
            <a:endParaRPr b="1" sz="1000"/>
          </a:p>
        </p:txBody>
      </p:sp>
      <p:grpSp>
        <p:nvGrpSpPr>
          <p:cNvPr id="349" name="Google Shape;349;p28"/>
          <p:cNvGrpSpPr/>
          <p:nvPr/>
        </p:nvGrpSpPr>
        <p:grpSpPr>
          <a:xfrm>
            <a:off x="2831175" y="5072100"/>
            <a:ext cx="927600" cy="635075"/>
            <a:chOff x="2811450" y="5501800"/>
            <a:chExt cx="927600" cy="635075"/>
          </a:xfrm>
        </p:grpSpPr>
        <p:pic>
          <p:nvPicPr>
            <p:cNvPr id="350" name="Google Shape;350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33963" y="5501800"/>
              <a:ext cx="482574" cy="4825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1" name="Google Shape;351;p28"/>
            <p:cNvSpPr txBox="1"/>
            <p:nvPr/>
          </p:nvSpPr>
          <p:spPr>
            <a:xfrm>
              <a:off x="2811450" y="5934975"/>
              <a:ext cx="927600" cy="20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/>
                <a:t>Platform Owner</a:t>
              </a:r>
              <a:endParaRPr sz="800"/>
            </a:p>
          </p:txBody>
        </p:sp>
      </p:grpSp>
      <p:grpSp>
        <p:nvGrpSpPr>
          <p:cNvPr id="352" name="Google Shape;352;p28"/>
          <p:cNvGrpSpPr/>
          <p:nvPr/>
        </p:nvGrpSpPr>
        <p:grpSpPr>
          <a:xfrm>
            <a:off x="5363425" y="5032625"/>
            <a:ext cx="927600" cy="635075"/>
            <a:chOff x="2811450" y="5501800"/>
            <a:chExt cx="927600" cy="635075"/>
          </a:xfrm>
        </p:grpSpPr>
        <p:pic>
          <p:nvPicPr>
            <p:cNvPr id="353" name="Google Shape;353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33963" y="5501800"/>
              <a:ext cx="482574" cy="4825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4" name="Google Shape;354;p28"/>
            <p:cNvSpPr txBox="1"/>
            <p:nvPr/>
          </p:nvSpPr>
          <p:spPr>
            <a:xfrm>
              <a:off x="2811450" y="5934975"/>
              <a:ext cx="927600" cy="20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/>
                <a:t>Channel Owner</a:t>
              </a:r>
              <a:endParaRPr sz="800"/>
            </a:p>
          </p:txBody>
        </p:sp>
      </p:grpSp>
      <p:cxnSp>
        <p:nvCxnSpPr>
          <p:cNvPr id="355" name="Google Shape;355;p28"/>
          <p:cNvCxnSpPr/>
          <p:nvPr/>
        </p:nvCxnSpPr>
        <p:spPr>
          <a:xfrm>
            <a:off x="1665750" y="2466725"/>
            <a:ext cx="1797900" cy="197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0000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28"/>
          <p:cNvCxnSpPr>
            <a:stCxn id="342" idx="3"/>
          </p:cNvCxnSpPr>
          <p:nvPr/>
        </p:nvCxnSpPr>
        <p:spPr>
          <a:xfrm flipH="1" rot="10800000">
            <a:off x="1665750" y="3078613"/>
            <a:ext cx="1807800" cy="16911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0000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57" name="Google Shape;357;p28"/>
          <p:cNvCxnSpPr>
            <a:stCxn id="343" idx="3"/>
            <a:endCxn id="346" idx="1"/>
          </p:cNvCxnSpPr>
          <p:nvPr/>
        </p:nvCxnSpPr>
        <p:spPr>
          <a:xfrm flipH="1" rot="10800000">
            <a:off x="1665750" y="2859863"/>
            <a:ext cx="1746900" cy="1308000"/>
          </a:xfrm>
          <a:prstGeom prst="curvedConnector3">
            <a:avLst>
              <a:gd fmla="val 49996" name="adj1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58" name="Google Shape;358;p28"/>
          <p:cNvCxnSpPr>
            <a:stCxn id="344" idx="3"/>
          </p:cNvCxnSpPr>
          <p:nvPr/>
        </p:nvCxnSpPr>
        <p:spPr>
          <a:xfrm flipH="1" rot="10800000">
            <a:off x="1665750" y="2654263"/>
            <a:ext cx="1768200" cy="3489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0000F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28"/>
          <p:cNvCxnSpPr>
            <a:stCxn id="345" idx="3"/>
          </p:cNvCxnSpPr>
          <p:nvPr/>
        </p:nvCxnSpPr>
        <p:spPr>
          <a:xfrm flipH="1" rot="10800000">
            <a:off x="1665750" y="2674113"/>
            <a:ext cx="1679400" cy="8655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0000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60" name="Google Shape;360;p28"/>
          <p:cNvSpPr/>
          <p:nvPr/>
        </p:nvSpPr>
        <p:spPr>
          <a:xfrm>
            <a:off x="1944600" y="3518475"/>
            <a:ext cx="927600" cy="4341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8"/>
          <p:cNvSpPr/>
          <p:nvPr/>
        </p:nvSpPr>
        <p:spPr>
          <a:xfrm>
            <a:off x="4657650" y="3756675"/>
            <a:ext cx="1073850" cy="646075"/>
          </a:xfrm>
          <a:prstGeom prst="flowChartMagneticDisk">
            <a:avLst/>
          </a:prstGeom>
          <a:solidFill>
            <a:srgbClr val="C9DAF8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 Customer Information (temporary)</a:t>
            </a:r>
            <a:endParaRPr b="1"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9"/>
          <p:cNvSpPr txBox="1"/>
          <p:nvPr>
            <p:ph type="title"/>
          </p:nvPr>
        </p:nvSpPr>
        <p:spPr>
          <a:xfrm>
            <a:off x="1500166" y="274637"/>
            <a:ext cx="71865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Supporting Model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/>
              <a:t>Existing Customer</a:t>
            </a:r>
            <a:endParaRPr i="1" sz="1800"/>
          </a:p>
        </p:txBody>
      </p:sp>
      <p:sp>
        <p:nvSpPr>
          <p:cNvPr id="368" name="Google Shape;368;p29"/>
          <p:cNvSpPr txBox="1"/>
          <p:nvPr>
            <p:ph idx="12" type="sldNum"/>
          </p:nvPr>
        </p:nvSpPr>
        <p:spPr>
          <a:xfrm>
            <a:off x="6553200" y="6526351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9" name="Google Shape;369;p29"/>
          <p:cNvSpPr/>
          <p:nvPr/>
        </p:nvSpPr>
        <p:spPr>
          <a:xfrm>
            <a:off x="7668250" y="4436375"/>
            <a:ext cx="1073850" cy="646075"/>
          </a:xfrm>
          <a:prstGeom prst="flowChartMagneticDisk">
            <a:avLst/>
          </a:prstGeom>
          <a:solidFill>
            <a:srgbClr val="C9DAF8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TISCO Bank</a:t>
            </a:r>
            <a:endParaRPr b="1" sz="1000"/>
          </a:p>
        </p:txBody>
      </p:sp>
      <p:sp>
        <p:nvSpPr>
          <p:cNvPr id="370" name="Google Shape;370;p29"/>
          <p:cNvSpPr/>
          <p:nvPr/>
        </p:nvSpPr>
        <p:spPr>
          <a:xfrm>
            <a:off x="3151050" y="4525375"/>
            <a:ext cx="2841900" cy="12378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Customer Onboarding</a:t>
            </a:r>
            <a:endParaRPr/>
          </a:p>
        </p:txBody>
      </p:sp>
      <p:sp>
        <p:nvSpPr>
          <p:cNvPr id="371" name="Google Shape;371;p29"/>
          <p:cNvSpPr/>
          <p:nvPr/>
        </p:nvSpPr>
        <p:spPr>
          <a:xfrm>
            <a:off x="4035075" y="4959325"/>
            <a:ext cx="1073850" cy="646075"/>
          </a:xfrm>
          <a:prstGeom prst="flowChartMagneticDisk">
            <a:avLst/>
          </a:prstGeom>
          <a:solidFill>
            <a:srgbClr val="C9DAF8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Log</a:t>
            </a:r>
            <a:endParaRPr b="1" sz="1000"/>
          </a:p>
        </p:txBody>
      </p:sp>
      <p:grpSp>
        <p:nvGrpSpPr>
          <p:cNvPr id="372" name="Google Shape;372;p29"/>
          <p:cNvGrpSpPr/>
          <p:nvPr/>
        </p:nvGrpSpPr>
        <p:grpSpPr>
          <a:xfrm>
            <a:off x="1319475" y="1576377"/>
            <a:ext cx="1202700" cy="1306773"/>
            <a:chOff x="598050" y="3002952"/>
            <a:chExt cx="1202700" cy="1306773"/>
          </a:xfrm>
        </p:grpSpPr>
        <p:pic>
          <p:nvPicPr>
            <p:cNvPr id="373" name="Google Shape;373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3350" y="3002952"/>
              <a:ext cx="852100" cy="85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4" name="Google Shape;374;p29"/>
            <p:cNvSpPr txBox="1"/>
            <p:nvPr/>
          </p:nvSpPr>
          <p:spPr>
            <a:xfrm>
              <a:off x="598050" y="3944625"/>
              <a:ext cx="12027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Calibri"/>
                  <a:ea typeface="Calibri"/>
                  <a:cs typeface="Calibri"/>
                  <a:sym typeface="Calibri"/>
                </a:rPr>
                <a:t>Somwang </a:t>
              </a:r>
              <a:endParaRPr sz="10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Calibri"/>
                  <a:ea typeface="Calibri"/>
                  <a:cs typeface="Calibri"/>
                  <a:sym typeface="Calibri"/>
                </a:rPr>
                <a:t>LINE OA</a:t>
              </a:r>
              <a:endParaRPr sz="10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5" name="Google Shape;375;p29"/>
          <p:cNvSpPr/>
          <p:nvPr/>
        </p:nvSpPr>
        <p:spPr>
          <a:xfrm>
            <a:off x="3151050" y="1576363"/>
            <a:ext cx="2841900" cy="12378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Somwang Chatbot System</a:t>
            </a:r>
            <a:endParaRPr/>
          </a:p>
        </p:txBody>
      </p:sp>
      <p:grpSp>
        <p:nvGrpSpPr>
          <p:cNvPr id="376" name="Google Shape;376;p29"/>
          <p:cNvGrpSpPr/>
          <p:nvPr/>
        </p:nvGrpSpPr>
        <p:grpSpPr>
          <a:xfrm>
            <a:off x="0" y="1912225"/>
            <a:ext cx="927600" cy="635075"/>
            <a:chOff x="2811450" y="5501800"/>
            <a:chExt cx="927600" cy="635075"/>
          </a:xfrm>
        </p:grpSpPr>
        <p:pic>
          <p:nvPicPr>
            <p:cNvPr id="377" name="Google Shape;377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33963" y="5501800"/>
              <a:ext cx="482574" cy="4825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8" name="Google Shape;378;p29"/>
            <p:cNvSpPr txBox="1"/>
            <p:nvPr/>
          </p:nvSpPr>
          <p:spPr>
            <a:xfrm>
              <a:off x="2811450" y="5934975"/>
              <a:ext cx="927600" cy="20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/>
                <a:t>Customer</a:t>
              </a:r>
              <a:endParaRPr sz="800"/>
            </a:p>
          </p:txBody>
        </p:sp>
      </p:grpSp>
      <p:sp>
        <p:nvSpPr>
          <p:cNvPr id="379" name="Google Shape;379;p29"/>
          <p:cNvSpPr/>
          <p:nvPr/>
        </p:nvSpPr>
        <p:spPr>
          <a:xfrm>
            <a:off x="940575" y="2082050"/>
            <a:ext cx="483900" cy="21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9"/>
          <p:cNvSpPr/>
          <p:nvPr/>
        </p:nvSpPr>
        <p:spPr>
          <a:xfrm>
            <a:off x="2371425" y="2082050"/>
            <a:ext cx="483900" cy="21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9"/>
          <p:cNvSpPr txBox="1"/>
          <p:nvPr/>
        </p:nvSpPr>
        <p:spPr>
          <a:xfrm>
            <a:off x="1004475" y="2958700"/>
            <a:ext cx="1832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ลูกค้าสมหวังต้องการสอบถามข้อมูลสินเชื่อของตัวเอง ทำการ Add LINE และ เลือกเมนู ข้อมูลสินเชื่อ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29"/>
          <p:cNvSpPr txBox="1"/>
          <p:nvPr/>
        </p:nvSpPr>
        <p:spPr>
          <a:xfrm>
            <a:off x="4720500" y="3291900"/>
            <a:ext cx="1832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2. ระบบ Somwang Chatbot ให้แจ้งให้ลูกค้าทำการยืนยันตัวตนว่าเป็นลูกค้าจริงๆหรือไม่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9"/>
          <p:cNvSpPr/>
          <p:nvPr/>
        </p:nvSpPr>
        <p:spPr>
          <a:xfrm rot="5400000">
            <a:off x="3840150" y="3510000"/>
            <a:ext cx="1463700" cy="21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9"/>
          <p:cNvSpPr/>
          <p:nvPr/>
        </p:nvSpPr>
        <p:spPr>
          <a:xfrm rot="5400000">
            <a:off x="490800" y="2582100"/>
            <a:ext cx="2484000" cy="2707500"/>
          </a:xfrm>
          <a:prstGeom prst="bentUpArrow">
            <a:avLst>
              <a:gd fmla="val 4959" name="adj1"/>
              <a:gd fmla="val 4229" name="adj2"/>
              <a:gd fmla="val 5513" name="adj3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9"/>
          <p:cNvSpPr txBox="1"/>
          <p:nvPr/>
        </p:nvSpPr>
        <p:spPr>
          <a:xfrm>
            <a:off x="1004475" y="4346850"/>
            <a:ext cx="1832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. ลูกค้าทำการยืนยันตัวตนว่าเป็นลูกค้าของ Somwang จริงๆ โดยสามารถยืนยันได้หลายวิธี ตามที่ Somwang กำหนด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29"/>
          <p:cNvSpPr/>
          <p:nvPr/>
        </p:nvSpPr>
        <p:spPr>
          <a:xfrm>
            <a:off x="7668250" y="5206088"/>
            <a:ext cx="1073850" cy="646075"/>
          </a:xfrm>
          <a:prstGeom prst="flowChartMagneticDisk">
            <a:avLst/>
          </a:prstGeom>
          <a:solidFill>
            <a:srgbClr val="F4CCCC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HIway</a:t>
            </a:r>
            <a:endParaRPr b="1" sz="1000"/>
          </a:p>
        </p:txBody>
      </p:sp>
      <p:sp>
        <p:nvSpPr>
          <p:cNvPr id="387" name="Google Shape;387;p29"/>
          <p:cNvSpPr/>
          <p:nvPr/>
        </p:nvSpPr>
        <p:spPr>
          <a:xfrm>
            <a:off x="6057450" y="4654425"/>
            <a:ext cx="1511400" cy="21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9"/>
          <p:cNvSpPr txBox="1"/>
          <p:nvPr/>
        </p:nvSpPr>
        <p:spPr>
          <a:xfrm>
            <a:off x="5835550" y="3973150"/>
            <a:ext cx="1832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4. ตรวจสอบว่าเป็นลูกค้า Somwang  หรือไม่ จากฐานข้อมูล  “จำนำทะเบียน” ที่รับลูกค้าผ่านช่องทาง Somwang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29"/>
          <p:cNvSpPr/>
          <p:nvPr/>
        </p:nvSpPr>
        <p:spPr>
          <a:xfrm>
            <a:off x="6074900" y="5424138"/>
            <a:ext cx="1511400" cy="21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9"/>
          <p:cNvSpPr txBox="1"/>
          <p:nvPr/>
        </p:nvSpPr>
        <p:spPr>
          <a:xfrm>
            <a:off x="5835550" y="5580750"/>
            <a:ext cx="1832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. ตรวจสอบว่าเป็นลูกค้า Somwang  หรือไม่ จากฐานข้อมูล  “เช่าซื้อมอเตอร์ไซด์”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29"/>
          <p:cNvSpPr/>
          <p:nvPr/>
        </p:nvSpPr>
        <p:spPr>
          <a:xfrm>
            <a:off x="7668250" y="1487375"/>
            <a:ext cx="1073850" cy="646075"/>
          </a:xfrm>
          <a:prstGeom prst="flowChartMagneticDisk">
            <a:avLst/>
          </a:prstGeom>
          <a:solidFill>
            <a:srgbClr val="C9DAF8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TISCO Bank</a:t>
            </a:r>
            <a:endParaRPr b="1" sz="1000"/>
          </a:p>
        </p:txBody>
      </p:sp>
      <p:sp>
        <p:nvSpPr>
          <p:cNvPr id="392" name="Google Shape;392;p29"/>
          <p:cNvSpPr/>
          <p:nvPr/>
        </p:nvSpPr>
        <p:spPr>
          <a:xfrm>
            <a:off x="7668250" y="2257088"/>
            <a:ext cx="1073850" cy="646075"/>
          </a:xfrm>
          <a:prstGeom prst="flowChartMagneticDisk">
            <a:avLst/>
          </a:prstGeom>
          <a:solidFill>
            <a:srgbClr val="F4CCCC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HIway</a:t>
            </a:r>
            <a:endParaRPr b="1" sz="1000"/>
          </a:p>
        </p:txBody>
      </p:sp>
      <p:sp>
        <p:nvSpPr>
          <p:cNvPr id="393" name="Google Shape;393;p29"/>
          <p:cNvSpPr/>
          <p:nvPr/>
        </p:nvSpPr>
        <p:spPr>
          <a:xfrm>
            <a:off x="6074900" y="2082050"/>
            <a:ext cx="1511400" cy="21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9"/>
          <p:cNvSpPr txBox="1"/>
          <p:nvPr/>
        </p:nvSpPr>
        <p:spPr>
          <a:xfrm>
            <a:off x="5835550" y="1426725"/>
            <a:ext cx="1832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7. กรณีลูกค้ายืนยันตัวตนผ่าน นำข้อมูลสินเชื่อของลูกค้าที่ดูแลภายใต้ Somwang ให้ลูกค้าผ่าน LINE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29"/>
          <p:cNvSpPr/>
          <p:nvPr/>
        </p:nvSpPr>
        <p:spPr>
          <a:xfrm rot="-5400000">
            <a:off x="3447013" y="3510000"/>
            <a:ext cx="1463700" cy="21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9"/>
          <p:cNvSpPr txBox="1"/>
          <p:nvPr/>
        </p:nvSpPr>
        <p:spPr>
          <a:xfrm>
            <a:off x="2590800" y="3440675"/>
            <a:ext cx="1832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6. แจ้งผลการยืนยันตัวตนกลับไปที่ระบบต้นทาง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29"/>
          <p:cNvSpPr txBox="1"/>
          <p:nvPr/>
        </p:nvSpPr>
        <p:spPr>
          <a:xfrm>
            <a:off x="3151050" y="5763175"/>
            <a:ext cx="2841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* </a:t>
            </a:r>
            <a:r>
              <a:rPr lang="en-US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เก็บข้อมูล Log การยืนยันตัวตนเท่านั้น ไม่ได้เก็บข้อมูลลูกค้า</a:t>
            </a:r>
            <a:endParaRPr sz="1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0"/>
          <p:cNvSpPr txBox="1"/>
          <p:nvPr>
            <p:ph type="title"/>
          </p:nvPr>
        </p:nvSpPr>
        <p:spPr>
          <a:xfrm>
            <a:off x="1500166" y="274637"/>
            <a:ext cx="71865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Supporting Model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/>
              <a:t>NCB e-Consent</a:t>
            </a:r>
            <a:endParaRPr i="1" sz="1800"/>
          </a:p>
        </p:txBody>
      </p:sp>
      <p:sp>
        <p:nvSpPr>
          <p:cNvPr id="404" name="Google Shape;404;p30"/>
          <p:cNvSpPr txBox="1"/>
          <p:nvPr>
            <p:ph idx="12" type="sldNum"/>
          </p:nvPr>
        </p:nvSpPr>
        <p:spPr>
          <a:xfrm>
            <a:off x="6553200" y="6526351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5" name="Google Shape;405;p30"/>
          <p:cNvSpPr/>
          <p:nvPr/>
        </p:nvSpPr>
        <p:spPr>
          <a:xfrm>
            <a:off x="3151050" y="4525375"/>
            <a:ext cx="2841900" cy="12378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Customer Onboarding</a:t>
            </a:r>
            <a:endParaRPr/>
          </a:p>
        </p:txBody>
      </p:sp>
      <p:sp>
        <p:nvSpPr>
          <p:cNvPr id="406" name="Google Shape;406;p30"/>
          <p:cNvSpPr/>
          <p:nvPr/>
        </p:nvSpPr>
        <p:spPr>
          <a:xfrm>
            <a:off x="4750750" y="4934675"/>
            <a:ext cx="1073850" cy="646075"/>
          </a:xfrm>
          <a:prstGeom prst="flowChartMagneticDisk">
            <a:avLst/>
          </a:prstGeom>
          <a:solidFill>
            <a:srgbClr val="C9DAF8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Log</a:t>
            </a:r>
            <a:endParaRPr b="1" sz="1000"/>
          </a:p>
        </p:txBody>
      </p:sp>
      <p:sp>
        <p:nvSpPr>
          <p:cNvPr id="407" name="Google Shape;407;p30"/>
          <p:cNvSpPr/>
          <p:nvPr/>
        </p:nvSpPr>
        <p:spPr>
          <a:xfrm>
            <a:off x="7668250" y="4651913"/>
            <a:ext cx="1275600" cy="4821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DOPA</a:t>
            </a:r>
            <a:endParaRPr/>
          </a:p>
        </p:txBody>
      </p:sp>
      <p:grpSp>
        <p:nvGrpSpPr>
          <p:cNvPr id="408" name="Google Shape;408;p30"/>
          <p:cNvGrpSpPr/>
          <p:nvPr/>
        </p:nvGrpSpPr>
        <p:grpSpPr>
          <a:xfrm>
            <a:off x="0" y="1912225"/>
            <a:ext cx="927600" cy="635075"/>
            <a:chOff x="2811450" y="5501800"/>
            <a:chExt cx="927600" cy="635075"/>
          </a:xfrm>
        </p:grpSpPr>
        <p:pic>
          <p:nvPicPr>
            <p:cNvPr id="409" name="Google Shape;409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33963" y="5501800"/>
              <a:ext cx="482574" cy="4825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0" name="Google Shape;410;p30"/>
            <p:cNvSpPr txBox="1"/>
            <p:nvPr/>
          </p:nvSpPr>
          <p:spPr>
            <a:xfrm>
              <a:off x="2811450" y="5934975"/>
              <a:ext cx="927600" cy="20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/>
                <a:t>Customer</a:t>
              </a:r>
              <a:endParaRPr sz="800"/>
            </a:p>
          </p:txBody>
        </p:sp>
      </p:grpSp>
      <p:sp>
        <p:nvSpPr>
          <p:cNvPr id="411" name="Google Shape;411;p30"/>
          <p:cNvSpPr/>
          <p:nvPr/>
        </p:nvSpPr>
        <p:spPr>
          <a:xfrm>
            <a:off x="940575" y="2082050"/>
            <a:ext cx="855300" cy="21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0"/>
          <p:cNvSpPr/>
          <p:nvPr/>
        </p:nvSpPr>
        <p:spPr>
          <a:xfrm>
            <a:off x="2709325" y="328750"/>
            <a:ext cx="483900" cy="21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0"/>
          <p:cNvSpPr txBox="1"/>
          <p:nvPr/>
        </p:nvSpPr>
        <p:spPr>
          <a:xfrm>
            <a:off x="692175" y="1844550"/>
            <a:ext cx="13521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1. ลูกค้ากรอกเอกสารต้องการเช่าซื้อรถยนต์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7. ลูกค้าแจ้งขอ NCB e-Consent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30"/>
          <p:cNvSpPr txBox="1"/>
          <p:nvPr/>
        </p:nvSpPr>
        <p:spPr>
          <a:xfrm>
            <a:off x="4894000" y="2976050"/>
            <a:ext cx="13521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3. TISCO Pro ทำการเปิดระบบเพื่อทำการพิสูจน์ตัวตนลูกค้า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9. TISCO Pro ทำการ Request การพิสูจน์ตัวตน และ e-Consent กับ IdP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30"/>
          <p:cNvSpPr/>
          <p:nvPr/>
        </p:nvSpPr>
        <p:spPr>
          <a:xfrm rot="5400000">
            <a:off x="4158438" y="3510000"/>
            <a:ext cx="1463700" cy="21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0"/>
          <p:cNvSpPr/>
          <p:nvPr/>
        </p:nvSpPr>
        <p:spPr>
          <a:xfrm rot="5400000">
            <a:off x="490800" y="2582100"/>
            <a:ext cx="2484000" cy="2707500"/>
          </a:xfrm>
          <a:prstGeom prst="bentUpArrow">
            <a:avLst>
              <a:gd fmla="val 4959" name="adj1"/>
              <a:gd fmla="val 4229" name="adj2"/>
              <a:gd fmla="val 5513" name="adj3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0"/>
          <p:cNvSpPr txBox="1"/>
          <p:nvPr/>
        </p:nvSpPr>
        <p:spPr>
          <a:xfrm>
            <a:off x="1004400" y="4619361"/>
            <a:ext cx="15864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4. ลูกค้าให้บัตรประชาชนเพื่อ Dipchip บน Platform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5. ถ่ายรูปลูกค้า ตามาตรฐานสมาคมธนาคาร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30"/>
          <p:cNvSpPr/>
          <p:nvPr/>
        </p:nvSpPr>
        <p:spPr>
          <a:xfrm>
            <a:off x="6057450" y="4787975"/>
            <a:ext cx="1511400" cy="21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0"/>
          <p:cNvSpPr/>
          <p:nvPr/>
        </p:nvSpPr>
        <p:spPr>
          <a:xfrm>
            <a:off x="7668250" y="1487375"/>
            <a:ext cx="1073850" cy="646075"/>
          </a:xfrm>
          <a:prstGeom prst="flowChartMagneticDisk">
            <a:avLst/>
          </a:prstGeom>
          <a:solidFill>
            <a:srgbClr val="C9DAF8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TISCO Bank</a:t>
            </a:r>
            <a:endParaRPr b="1" sz="1000"/>
          </a:p>
        </p:txBody>
      </p:sp>
      <p:sp>
        <p:nvSpPr>
          <p:cNvPr id="420" name="Google Shape;420;p30"/>
          <p:cNvSpPr/>
          <p:nvPr/>
        </p:nvSpPr>
        <p:spPr>
          <a:xfrm>
            <a:off x="7668250" y="2257088"/>
            <a:ext cx="1073850" cy="646075"/>
          </a:xfrm>
          <a:prstGeom prst="flowChartMagneticDisk">
            <a:avLst/>
          </a:prstGeom>
          <a:solidFill>
            <a:srgbClr val="F4CCCC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HIway</a:t>
            </a:r>
            <a:endParaRPr b="1" sz="1000"/>
          </a:p>
        </p:txBody>
      </p:sp>
      <p:sp>
        <p:nvSpPr>
          <p:cNvPr id="421" name="Google Shape;421;p30"/>
          <p:cNvSpPr/>
          <p:nvPr/>
        </p:nvSpPr>
        <p:spPr>
          <a:xfrm>
            <a:off x="6074900" y="2082050"/>
            <a:ext cx="1511400" cy="21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0"/>
          <p:cNvSpPr txBox="1"/>
          <p:nvPr/>
        </p:nvSpPr>
        <p:spPr>
          <a:xfrm>
            <a:off x="5835550" y="1426725"/>
            <a:ext cx="1832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7. กรณีลูกค้ายืนยันตัวตนผ่าน นำข้อมูลสินเชื่อของลูกค้าที่ดูแลภายใต้ Somwang ให้ลูกค้าผ่าน LINE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30"/>
          <p:cNvSpPr/>
          <p:nvPr/>
        </p:nvSpPr>
        <p:spPr>
          <a:xfrm rot="-5400000">
            <a:off x="3761438" y="3510000"/>
            <a:ext cx="1463700" cy="21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4" name="Google Shape;424;p30"/>
          <p:cNvGrpSpPr/>
          <p:nvPr/>
        </p:nvGrpSpPr>
        <p:grpSpPr>
          <a:xfrm>
            <a:off x="1808850" y="1912225"/>
            <a:ext cx="927600" cy="635075"/>
            <a:chOff x="2811450" y="5501800"/>
            <a:chExt cx="927600" cy="635075"/>
          </a:xfrm>
        </p:grpSpPr>
        <p:pic>
          <p:nvPicPr>
            <p:cNvPr id="425" name="Google Shape;425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33963" y="5501800"/>
              <a:ext cx="482574" cy="4825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6" name="Google Shape;426;p30"/>
            <p:cNvSpPr txBox="1"/>
            <p:nvPr/>
          </p:nvSpPr>
          <p:spPr>
            <a:xfrm>
              <a:off x="2811450" y="5934975"/>
              <a:ext cx="927600" cy="20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/>
                <a:t>CMR</a:t>
              </a:r>
              <a:endParaRPr sz="800"/>
            </a:p>
          </p:txBody>
        </p:sp>
      </p:grpSp>
      <p:sp>
        <p:nvSpPr>
          <p:cNvPr id="427" name="Google Shape;427;p30"/>
          <p:cNvSpPr/>
          <p:nvPr/>
        </p:nvSpPr>
        <p:spPr>
          <a:xfrm>
            <a:off x="2590800" y="2124775"/>
            <a:ext cx="979800" cy="21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0"/>
          <p:cNvSpPr txBox="1"/>
          <p:nvPr/>
        </p:nvSpPr>
        <p:spPr>
          <a:xfrm>
            <a:off x="2283050" y="1955700"/>
            <a:ext cx="18327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2. CMR กรอกข้อมูลลงระบบ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8. เจ้าหน้าที่เลือกเมนู  NCB e-Consent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9" name="Google Shape;429;p30"/>
          <p:cNvGrpSpPr/>
          <p:nvPr/>
        </p:nvGrpSpPr>
        <p:grpSpPr>
          <a:xfrm>
            <a:off x="3888000" y="1472398"/>
            <a:ext cx="1543548" cy="1232227"/>
            <a:chOff x="3888000" y="1472398"/>
            <a:chExt cx="1543548" cy="1232227"/>
          </a:xfrm>
        </p:grpSpPr>
        <p:pic>
          <p:nvPicPr>
            <p:cNvPr id="430" name="Google Shape;430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88000" y="1472398"/>
              <a:ext cx="1543548" cy="1143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1" name="Google Shape;431;p30"/>
            <p:cNvSpPr txBox="1"/>
            <p:nvPr/>
          </p:nvSpPr>
          <p:spPr>
            <a:xfrm>
              <a:off x="4035000" y="2468225"/>
              <a:ext cx="1074000" cy="23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Calibri"/>
                  <a:ea typeface="Calibri"/>
                  <a:cs typeface="Calibri"/>
                  <a:sym typeface="Calibri"/>
                </a:rPr>
                <a:t>TISCO Pro</a:t>
              </a:r>
              <a:endParaRPr sz="10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2" name="Google Shape;432;p30"/>
          <p:cNvSpPr/>
          <p:nvPr/>
        </p:nvSpPr>
        <p:spPr>
          <a:xfrm>
            <a:off x="3426588" y="4934675"/>
            <a:ext cx="1073850" cy="646075"/>
          </a:xfrm>
          <a:prstGeom prst="flowChartMagneticDisk">
            <a:avLst/>
          </a:prstGeom>
          <a:solidFill>
            <a:srgbClr val="C9DAF8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/>
              <a:t> Customer Information (temporary)</a:t>
            </a:r>
            <a:endParaRPr b="1" sz="1000"/>
          </a:p>
        </p:txBody>
      </p:sp>
      <p:sp>
        <p:nvSpPr>
          <p:cNvPr id="433" name="Google Shape;433;p30"/>
          <p:cNvSpPr txBox="1"/>
          <p:nvPr/>
        </p:nvSpPr>
        <p:spPr>
          <a:xfrm>
            <a:off x="6137100" y="4472675"/>
            <a:ext cx="13521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6. ตรวจสอบ DOPA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30"/>
          <p:cNvSpPr/>
          <p:nvPr/>
        </p:nvSpPr>
        <p:spPr>
          <a:xfrm>
            <a:off x="6074900" y="5335875"/>
            <a:ext cx="1511400" cy="21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0"/>
          <p:cNvSpPr/>
          <p:nvPr/>
        </p:nvSpPr>
        <p:spPr>
          <a:xfrm>
            <a:off x="7668250" y="5352213"/>
            <a:ext cx="1275600" cy="4821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NDID</a:t>
            </a:r>
            <a:endParaRPr/>
          </a:p>
        </p:txBody>
      </p:sp>
      <p:sp>
        <p:nvSpPr>
          <p:cNvPr id="436" name="Google Shape;436;p30"/>
          <p:cNvSpPr txBox="1"/>
          <p:nvPr/>
        </p:nvSpPr>
        <p:spPr>
          <a:xfrm>
            <a:off x="5994175" y="4949250"/>
            <a:ext cx="1586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10. Request การพิสูจน์ตัวตนที่ IdP ผ่าน NDID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7" name="Google Shape;437;p30"/>
          <p:cNvCxnSpPr>
            <a:endCxn id="435" idx="2"/>
          </p:cNvCxnSpPr>
          <p:nvPr/>
        </p:nvCxnSpPr>
        <p:spPr>
          <a:xfrm>
            <a:off x="463750" y="2547213"/>
            <a:ext cx="7842300" cy="3287100"/>
          </a:xfrm>
          <a:prstGeom prst="curvedConnector4">
            <a:avLst>
              <a:gd fmla="val -2537" name="adj1"/>
              <a:gd fmla="val 116297" name="adj2"/>
            </a:avLst>
          </a:prstGeom>
          <a:noFill/>
          <a:ln cap="flat" cmpd="sng" w="9525">
            <a:solidFill>
              <a:srgbClr val="FF0000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438" name="Google Shape;438;p30"/>
          <p:cNvSpPr txBox="1"/>
          <p:nvPr/>
        </p:nvSpPr>
        <p:spPr>
          <a:xfrm>
            <a:off x="1500175" y="6000325"/>
            <a:ext cx="1586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11. ลูกค้าไปพิสจน์ตัวตนและ e-Consent ที่ IdP ผ่าน NDID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30"/>
          <p:cNvSpPr/>
          <p:nvPr/>
        </p:nvSpPr>
        <p:spPr>
          <a:xfrm rot="10800000">
            <a:off x="6098738" y="5605725"/>
            <a:ext cx="1463700" cy="210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0"/>
          <p:cNvSpPr txBox="1"/>
          <p:nvPr/>
        </p:nvSpPr>
        <p:spPr>
          <a:xfrm>
            <a:off x="6037400" y="5795063"/>
            <a:ext cx="1586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12. NDID ตอบผลการพิสูจน์ตัวตน และ e-Consent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0"/>
          <p:cNvSpPr txBox="1"/>
          <p:nvPr/>
        </p:nvSpPr>
        <p:spPr>
          <a:xfrm>
            <a:off x="3086550" y="3457350"/>
            <a:ext cx="13521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13. ตอบผล e-Consent ให้กับ TISCO Pro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30"/>
          <p:cNvSpPr/>
          <p:nvPr/>
        </p:nvSpPr>
        <p:spPr>
          <a:xfrm>
            <a:off x="7623800" y="3087338"/>
            <a:ext cx="1275600" cy="4821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NCB</a:t>
            </a:r>
            <a:endParaRPr/>
          </a:p>
        </p:txBody>
      </p:sp>
      <p:sp>
        <p:nvSpPr>
          <p:cNvPr id="443" name="Google Shape;443;p30"/>
          <p:cNvSpPr/>
          <p:nvPr/>
        </p:nvSpPr>
        <p:spPr>
          <a:xfrm rot="1467541">
            <a:off x="5875739" y="2799134"/>
            <a:ext cx="1511440" cy="20997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0"/>
          <p:cNvSpPr txBox="1"/>
          <p:nvPr/>
        </p:nvSpPr>
        <p:spPr>
          <a:xfrm>
            <a:off x="6111325" y="2476400"/>
            <a:ext cx="13521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14. Request ข้อมูลจาก NCB  ได้ทันที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30"/>
          <p:cNvSpPr txBox="1"/>
          <p:nvPr/>
        </p:nvSpPr>
        <p:spPr>
          <a:xfrm>
            <a:off x="3151050" y="5763175"/>
            <a:ext cx="28419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* เก็บข้อมูล Log การยืนยันตัวตนเท่านั้น ไม่ได้เก็บข้อมูลลูกค้า</a:t>
            </a:r>
            <a:endParaRPr sz="1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** เก็บข้อมูล KYC ลูกค้าจากขั้นตอน 4-5 เพื่อส่งให้ระบบที่เกี่ยวข้องกับข้อมูลลูกค้า และทำการลบทิ้ง</a:t>
            </a:r>
            <a:endParaRPr sz="1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/>
          <p:nvPr>
            <p:ph type="title"/>
          </p:nvPr>
        </p:nvSpPr>
        <p:spPr>
          <a:xfrm>
            <a:off x="1500166" y="274637"/>
            <a:ext cx="7186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B4"/>
              </a:buClr>
              <a:buFont typeface="Calibri"/>
              <a:buNone/>
            </a:pPr>
            <a:r>
              <a:rPr lang="en-US"/>
              <a:t>Business Opportunity</a:t>
            </a:r>
            <a:endParaRPr b="0" i="0" sz="4000" u="none" cap="none" strike="noStrike">
              <a:solidFill>
                <a:srgbClr val="0069B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6553200" y="6526351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" name="Google Shape;78;p13"/>
          <p:cNvSpPr/>
          <p:nvPr/>
        </p:nvSpPr>
        <p:spPr>
          <a:xfrm>
            <a:off x="493375" y="4134525"/>
            <a:ext cx="8209800" cy="543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3"/>
          <p:cNvSpPr txBox="1"/>
          <p:nvPr/>
        </p:nvSpPr>
        <p:spPr>
          <a:xfrm>
            <a:off x="493375" y="4677525"/>
            <a:ext cx="9078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Q2/2019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3"/>
          <p:cNvSpPr txBox="1"/>
          <p:nvPr/>
        </p:nvSpPr>
        <p:spPr>
          <a:xfrm>
            <a:off x="1760825" y="4677525"/>
            <a:ext cx="9078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Q3/2019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3"/>
          <p:cNvSpPr txBox="1"/>
          <p:nvPr/>
        </p:nvSpPr>
        <p:spPr>
          <a:xfrm>
            <a:off x="3028275" y="4677525"/>
            <a:ext cx="9078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Q4/2019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3"/>
          <p:cNvSpPr txBox="1"/>
          <p:nvPr/>
        </p:nvSpPr>
        <p:spPr>
          <a:xfrm>
            <a:off x="4144375" y="4677525"/>
            <a:ext cx="9078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Q1/2020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3"/>
          <p:cNvSpPr txBox="1"/>
          <p:nvPr/>
        </p:nvSpPr>
        <p:spPr>
          <a:xfrm>
            <a:off x="5260475" y="4677525"/>
            <a:ext cx="9078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Q2/2020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3"/>
          <p:cNvSpPr txBox="1"/>
          <p:nvPr/>
        </p:nvSpPr>
        <p:spPr>
          <a:xfrm>
            <a:off x="6376575" y="4677525"/>
            <a:ext cx="9078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Q3/2020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7492675" y="4677525"/>
            <a:ext cx="9078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Q4/2020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3"/>
          <p:cNvSpPr/>
          <p:nvPr/>
        </p:nvSpPr>
        <p:spPr>
          <a:xfrm rot="-5400000">
            <a:off x="5880075" y="3616600"/>
            <a:ext cx="1069800" cy="183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/>
          <p:nvPr/>
        </p:nvSpPr>
        <p:spPr>
          <a:xfrm rot="-5400000">
            <a:off x="7046575" y="3251625"/>
            <a:ext cx="1800000" cy="183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3"/>
          <p:cNvSpPr/>
          <p:nvPr/>
        </p:nvSpPr>
        <p:spPr>
          <a:xfrm rot="-5400000">
            <a:off x="4327050" y="3906675"/>
            <a:ext cx="489900" cy="183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3"/>
          <p:cNvSpPr txBox="1"/>
          <p:nvPr/>
        </p:nvSpPr>
        <p:spPr>
          <a:xfrm>
            <a:off x="5094975" y="2769163"/>
            <a:ext cx="2640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NCB e-Consent (face-to-face/Online)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6345325" y="1953225"/>
            <a:ext cx="32025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New face-to-face KYC for all Business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3171575" y="3388125"/>
            <a:ext cx="2686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Existing Customer digital onboarding</a:t>
            </a:r>
            <a:endParaRPr sz="1200" strike="sngStrik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1"/>
          <p:cNvSpPr txBox="1"/>
          <p:nvPr>
            <p:ph type="title"/>
          </p:nvPr>
        </p:nvSpPr>
        <p:spPr>
          <a:xfrm>
            <a:off x="1881216" y="183787"/>
            <a:ext cx="71865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NCB e-Consent (Face-2-Face)</a:t>
            </a:r>
            <a:endParaRPr sz="3000"/>
          </a:p>
        </p:txBody>
      </p:sp>
      <p:sp>
        <p:nvSpPr>
          <p:cNvPr id="452" name="Google Shape;452;p31"/>
          <p:cNvSpPr txBox="1"/>
          <p:nvPr>
            <p:ph idx="12" type="sldNum"/>
          </p:nvPr>
        </p:nvSpPr>
        <p:spPr>
          <a:xfrm>
            <a:off x="6553200" y="6526351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3" name="Google Shape;45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2725" y="2917950"/>
            <a:ext cx="1226099" cy="1712324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1"/>
          <p:cNvSpPr/>
          <p:nvPr/>
        </p:nvSpPr>
        <p:spPr>
          <a:xfrm>
            <a:off x="3273150" y="1204650"/>
            <a:ext cx="2336400" cy="773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1"/>
          <p:cNvSpPr/>
          <p:nvPr/>
        </p:nvSpPr>
        <p:spPr>
          <a:xfrm>
            <a:off x="3398788" y="1429038"/>
            <a:ext cx="868500" cy="324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Verify NDID</a:t>
            </a:r>
            <a:endParaRPr sz="100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56" name="Google Shape;456;p31"/>
          <p:cNvSpPr/>
          <p:nvPr/>
        </p:nvSpPr>
        <p:spPr>
          <a:xfrm>
            <a:off x="4548813" y="1352988"/>
            <a:ext cx="868500" cy="476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Retrieve</a:t>
            </a:r>
            <a:r>
              <a:rPr lang="en-US" sz="10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 Info from NDID</a:t>
            </a:r>
            <a:endParaRPr sz="100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57" name="Google Shape;457;p31"/>
          <p:cNvSpPr/>
          <p:nvPr/>
        </p:nvSpPr>
        <p:spPr>
          <a:xfrm rot="-5400000">
            <a:off x="3968000" y="1856275"/>
            <a:ext cx="1950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8" name="Google Shape;45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6850" y="2953838"/>
            <a:ext cx="1226101" cy="171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0755" y="3767105"/>
            <a:ext cx="389493" cy="3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2498" y="4283950"/>
            <a:ext cx="389500" cy="428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01204" y="3786966"/>
            <a:ext cx="294000" cy="29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35175" y="3007650"/>
            <a:ext cx="293950" cy="31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66675" y="2104720"/>
            <a:ext cx="1190350" cy="1662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14075" y="2965588"/>
            <a:ext cx="1209300" cy="1688827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31"/>
          <p:cNvSpPr/>
          <p:nvPr/>
        </p:nvSpPr>
        <p:spPr>
          <a:xfrm>
            <a:off x="1880050" y="3687113"/>
            <a:ext cx="2940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1"/>
          <p:cNvSpPr/>
          <p:nvPr/>
        </p:nvSpPr>
        <p:spPr>
          <a:xfrm>
            <a:off x="3455099" y="4100825"/>
            <a:ext cx="18045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1"/>
          <p:cNvSpPr/>
          <p:nvPr/>
        </p:nvSpPr>
        <p:spPr>
          <a:xfrm rot="5400000">
            <a:off x="4652250" y="1870725"/>
            <a:ext cx="1659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1"/>
          <p:cNvSpPr/>
          <p:nvPr/>
        </p:nvSpPr>
        <p:spPr>
          <a:xfrm>
            <a:off x="3435150" y="3306113"/>
            <a:ext cx="2940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1"/>
          <p:cNvSpPr/>
          <p:nvPr/>
        </p:nvSpPr>
        <p:spPr>
          <a:xfrm>
            <a:off x="4965663" y="3306113"/>
            <a:ext cx="2940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1"/>
          <p:cNvSpPr/>
          <p:nvPr/>
        </p:nvSpPr>
        <p:spPr>
          <a:xfrm>
            <a:off x="6511500" y="3723000"/>
            <a:ext cx="2940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1"/>
          <p:cNvSpPr/>
          <p:nvPr/>
        </p:nvSpPr>
        <p:spPr>
          <a:xfrm>
            <a:off x="6208375" y="1192375"/>
            <a:ext cx="2336400" cy="773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1"/>
          <p:cNvSpPr/>
          <p:nvPr/>
        </p:nvSpPr>
        <p:spPr>
          <a:xfrm>
            <a:off x="6324138" y="1429038"/>
            <a:ext cx="868500" cy="324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Verify DOPA</a:t>
            </a:r>
            <a:endParaRPr sz="100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73" name="Google Shape;473;p31"/>
          <p:cNvSpPr/>
          <p:nvPr/>
        </p:nvSpPr>
        <p:spPr>
          <a:xfrm>
            <a:off x="7448863" y="1340713"/>
            <a:ext cx="868500" cy="476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Verify ICAO</a:t>
            </a:r>
            <a:endParaRPr sz="100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74" name="Google Shape;474;p31"/>
          <p:cNvSpPr/>
          <p:nvPr/>
        </p:nvSpPr>
        <p:spPr>
          <a:xfrm rot="-5400000">
            <a:off x="6600725" y="2319575"/>
            <a:ext cx="9663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1"/>
          <p:cNvSpPr/>
          <p:nvPr/>
        </p:nvSpPr>
        <p:spPr>
          <a:xfrm rot="5400000">
            <a:off x="7304325" y="2353600"/>
            <a:ext cx="8985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6" name="Google Shape;476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805674" y="5002138"/>
            <a:ext cx="1226099" cy="1712337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31"/>
          <p:cNvSpPr/>
          <p:nvPr/>
        </p:nvSpPr>
        <p:spPr>
          <a:xfrm rot="5400000">
            <a:off x="7271725" y="4741288"/>
            <a:ext cx="2940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8" name="Google Shape;478;p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276849" y="5002163"/>
            <a:ext cx="1226099" cy="1712308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31"/>
          <p:cNvSpPr/>
          <p:nvPr/>
        </p:nvSpPr>
        <p:spPr>
          <a:xfrm rot="10800000">
            <a:off x="6507313" y="5771313"/>
            <a:ext cx="2940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3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748025" y="5002150"/>
            <a:ext cx="1226099" cy="1712317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31"/>
          <p:cNvSpPr/>
          <p:nvPr/>
        </p:nvSpPr>
        <p:spPr>
          <a:xfrm rot="10800000">
            <a:off x="4974113" y="5771313"/>
            <a:ext cx="2940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31"/>
          <p:cNvSpPr/>
          <p:nvPr/>
        </p:nvSpPr>
        <p:spPr>
          <a:xfrm rot="10800000">
            <a:off x="1880049" y="5771325"/>
            <a:ext cx="18045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3" name="Google Shape;483;p31"/>
          <p:cNvGrpSpPr/>
          <p:nvPr/>
        </p:nvGrpSpPr>
        <p:grpSpPr>
          <a:xfrm>
            <a:off x="248750" y="3186165"/>
            <a:ext cx="1582627" cy="1175899"/>
            <a:chOff x="172550" y="2424165"/>
            <a:chExt cx="1582627" cy="1175899"/>
          </a:xfrm>
        </p:grpSpPr>
        <p:pic>
          <p:nvPicPr>
            <p:cNvPr id="484" name="Google Shape;484;p31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72550" y="2424165"/>
              <a:ext cx="1582627" cy="1175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5" name="Google Shape;485;p31"/>
            <p:cNvSpPr/>
            <p:nvPr/>
          </p:nvSpPr>
          <p:spPr>
            <a:xfrm>
              <a:off x="1172600" y="3057300"/>
              <a:ext cx="552000" cy="219300"/>
            </a:xfrm>
            <a:prstGeom prst="roundRect">
              <a:avLst>
                <a:gd fmla="val 16667" name="adj"/>
              </a:avLst>
            </a:prstGeom>
            <a:solidFill>
              <a:srgbClr val="FF9900"/>
            </a:solidFill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>
                  <a:solidFill>
                    <a:srgbClr val="FFFFFF"/>
                  </a:solidFill>
                </a:rPr>
                <a:t>KYC</a:t>
              </a:r>
              <a:endParaRPr b="1" sz="800">
                <a:solidFill>
                  <a:srgbClr val="FFFFFF"/>
                </a:solidFill>
              </a:endParaRPr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1172600" y="3319350"/>
              <a:ext cx="552000" cy="219300"/>
            </a:xfrm>
            <a:prstGeom prst="roundRect">
              <a:avLst>
                <a:gd fmla="val 16667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>
                  <a:solidFill>
                    <a:srgbClr val="FFFFFF"/>
                  </a:solidFill>
                </a:rPr>
                <a:t>NCB</a:t>
              </a:r>
              <a:endParaRPr b="1" sz="800">
                <a:solidFill>
                  <a:srgbClr val="FFFFFF"/>
                </a:solidFill>
              </a:endParaRPr>
            </a:p>
          </p:txBody>
        </p:sp>
      </p:grpSp>
      <p:grpSp>
        <p:nvGrpSpPr>
          <p:cNvPr id="487" name="Google Shape;487;p31"/>
          <p:cNvGrpSpPr/>
          <p:nvPr/>
        </p:nvGrpSpPr>
        <p:grpSpPr>
          <a:xfrm>
            <a:off x="233950" y="5270365"/>
            <a:ext cx="1582627" cy="1175899"/>
            <a:chOff x="172550" y="2424165"/>
            <a:chExt cx="1582627" cy="1175899"/>
          </a:xfrm>
        </p:grpSpPr>
        <p:pic>
          <p:nvPicPr>
            <p:cNvPr id="488" name="Google Shape;488;p31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72550" y="2424165"/>
              <a:ext cx="1582627" cy="1175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9" name="Google Shape;489;p31"/>
            <p:cNvSpPr/>
            <p:nvPr/>
          </p:nvSpPr>
          <p:spPr>
            <a:xfrm>
              <a:off x="1172600" y="3057300"/>
              <a:ext cx="552000" cy="219300"/>
            </a:xfrm>
            <a:prstGeom prst="roundRect">
              <a:avLst>
                <a:gd fmla="val 16667" name="adj"/>
              </a:avLst>
            </a:prstGeom>
            <a:solidFill>
              <a:srgbClr val="FF9900"/>
            </a:solidFill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>
                  <a:solidFill>
                    <a:srgbClr val="FFFFFF"/>
                  </a:solidFill>
                </a:rPr>
                <a:t>KYC</a:t>
              </a:r>
              <a:endParaRPr b="1" sz="800">
                <a:solidFill>
                  <a:srgbClr val="FFFFFF"/>
                </a:solidFill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1172600" y="3319350"/>
              <a:ext cx="552000" cy="219300"/>
            </a:xfrm>
            <a:prstGeom prst="roundRect">
              <a:avLst>
                <a:gd fmla="val 16667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>
                  <a:solidFill>
                    <a:srgbClr val="FFFFFF"/>
                  </a:solidFill>
                </a:rPr>
                <a:t>NCB</a:t>
              </a:r>
              <a:endParaRPr b="1" sz="8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/>
          <p:nvPr>
            <p:ph type="title"/>
          </p:nvPr>
        </p:nvSpPr>
        <p:spPr>
          <a:xfrm>
            <a:off x="1881216" y="183787"/>
            <a:ext cx="71865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NCB e-Consent (Face-2-Face)</a:t>
            </a:r>
            <a:endParaRPr sz="3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Con't</a:t>
            </a:r>
            <a:endParaRPr sz="3000"/>
          </a:p>
        </p:txBody>
      </p:sp>
      <p:sp>
        <p:nvSpPr>
          <p:cNvPr id="497" name="Google Shape;497;p32"/>
          <p:cNvSpPr txBox="1"/>
          <p:nvPr>
            <p:ph idx="12" type="sldNum"/>
          </p:nvPr>
        </p:nvSpPr>
        <p:spPr>
          <a:xfrm>
            <a:off x="6553200" y="6526351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8" name="Google Shape;498;p32"/>
          <p:cNvSpPr/>
          <p:nvPr/>
        </p:nvSpPr>
        <p:spPr>
          <a:xfrm>
            <a:off x="2711638" y="2765788"/>
            <a:ext cx="868500" cy="324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Request NDID</a:t>
            </a:r>
            <a:endParaRPr sz="100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499" name="Google Shape;499;p32"/>
          <p:cNvGrpSpPr/>
          <p:nvPr/>
        </p:nvGrpSpPr>
        <p:grpSpPr>
          <a:xfrm>
            <a:off x="538400" y="2340140"/>
            <a:ext cx="1582627" cy="1175899"/>
            <a:chOff x="172550" y="2424165"/>
            <a:chExt cx="1582627" cy="1175899"/>
          </a:xfrm>
        </p:grpSpPr>
        <p:pic>
          <p:nvPicPr>
            <p:cNvPr id="500" name="Google Shape;500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2550" y="2424165"/>
              <a:ext cx="1582627" cy="1175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1" name="Google Shape;501;p32"/>
            <p:cNvSpPr/>
            <p:nvPr/>
          </p:nvSpPr>
          <p:spPr>
            <a:xfrm>
              <a:off x="1172600" y="3057300"/>
              <a:ext cx="552000" cy="219300"/>
            </a:xfrm>
            <a:prstGeom prst="roundRect">
              <a:avLst>
                <a:gd fmla="val 16667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>
                  <a:solidFill>
                    <a:srgbClr val="FFFFFF"/>
                  </a:solidFill>
                </a:rPr>
                <a:t>KYC</a:t>
              </a:r>
              <a:endParaRPr b="1" sz="800">
                <a:solidFill>
                  <a:srgbClr val="FFFFFF"/>
                </a:solidFill>
              </a:endParaRPr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1172600" y="3319350"/>
              <a:ext cx="552000" cy="219300"/>
            </a:xfrm>
            <a:prstGeom prst="roundRect">
              <a:avLst>
                <a:gd fmla="val 16667" name="adj"/>
              </a:avLst>
            </a:prstGeom>
            <a:solidFill>
              <a:srgbClr val="FF9900"/>
            </a:solidFill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>
                  <a:solidFill>
                    <a:srgbClr val="FFFFFF"/>
                  </a:solidFill>
                </a:rPr>
                <a:t>NCB</a:t>
              </a:r>
              <a:endParaRPr b="1" sz="800">
                <a:solidFill>
                  <a:srgbClr val="FFFFFF"/>
                </a:solidFill>
              </a:endParaRPr>
            </a:p>
          </p:txBody>
        </p:sp>
      </p:grpSp>
      <p:sp>
        <p:nvSpPr>
          <p:cNvPr id="503" name="Google Shape;503;p32"/>
          <p:cNvSpPr/>
          <p:nvPr/>
        </p:nvSpPr>
        <p:spPr>
          <a:xfrm>
            <a:off x="2265575" y="2841100"/>
            <a:ext cx="2940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3808425" y="2841100"/>
            <a:ext cx="2940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5" name="Google Shape;50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7000" y="2541400"/>
            <a:ext cx="770448" cy="773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32"/>
          <p:cNvGrpSpPr/>
          <p:nvPr/>
        </p:nvGrpSpPr>
        <p:grpSpPr>
          <a:xfrm>
            <a:off x="5358550" y="2565025"/>
            <a:ext cx="772200" cy="726150"/>
            <a:chOff x="7845125" y="1417625"/>
            <a:chExt cx="772200" cy="726150"/>
          </a:xfrm>
        </p:grpSpPr>
        <p:pic>
          <p:nvPicPr>
            <p:cNvPr id="507" name="Google Shape;507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91685" y="1417625"/>
              <a:ext cx="479089" cy="5540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32"/>
            <p:cNvSpPr txBox="1"/>
            <p:nvPr/>
          </p:nvSpPr>
          <p:spPr>
            <a:xfrm>
              <a:off x="7845125" y="1889375"/>
              <a:ext cx="772200" cy="25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Customer</a:t>
              </a:r>
              <a:endParaRPr sz="1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9" name="Google Shape;509;p32"/>
          <p:cNvSpPr/>
          <p:nvPr/>
        </p:nvSpPr>
        <p:spPr>
          <a:xfrm>
            <a:off x="5017450" y="2841100"/>
            <a:ext cx="2940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0" name="Google Shape;510;p32"/>
          <p:cNvCxnSpPr>
            <a:stCxn id="511" idx="0"/>
            <a:endCxn id="498" idx="0"/>
          </p:cNvCxnSpPr>
          <p:nvPr/>
        </p:nvCxnSpPr>
        <p:spPr>
          <a:xfrm flipH="1" rot="5400000">
            <a:off x="4987013" y="924538"/>
            <a:ext cx="1312200" cy="4994700"/>
          </a:xfrm>
          <a:prstGeom prst="curvedConnector3">
            <a:avLst>
              <a:gd fmla="val 138659" name="adj1"/>
            </a:avLst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512" name="Google Shape;512;p32"/>
          <p:cNvSpPr txBox="1"/>
          <p:nvPr/>
        </p:nvSpPr>
        <p:spPr>
          <a:xfrm>
            <a:off x="2060300" y="2616700"/>
            <a:ext cx="7194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ลูกค้ามี NDID อยู่แล้ว</a:t>
            </a:r>
            <a:endParaRPr sz="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32"/>
          <p:cNvSpPr/>
          <p:nvPr/>
        </p:nvSpPr>
        <p:spPr>
          <a:xfrm rot="5400000">
            <a:off x="1993550" y="3437363"/>
            <a:ext cx="732300" cy="1070400"/>
          </a:xfrm>
          <a:prstGeom prst="bentUpArrow">
            <a:avLst>
              <a:gd fmla="val 12381" name="adj1"/>
              <a:gd fmla="val 17613" name="adj2"/>
              <a:gd fmla="val 17605" name="adj3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32"/>
          <p:cNvSpPr txBox="1"/>
          <p:nvPr/>
        </p:nvSpPr>
        <p:spPr>
          <a:xfrm>
            <a:off x="1912475" y="3810263"/>
            <a:ext cx="10002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ลูกค้าลงทะเบียน NDID</a:t>
            </a:r>
            <a:endParaRPr sz="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5" name="Google Shape;51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97288" y="3384138"/>
            <a:ext cx="1226099" cy="1712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05513" y="3384150"/>
            <a:ext cx="1226099" cy="1712308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32"/>
          <p:cNvSpPr/>
          <p:nvPr/>
        </p:nvSpPr>
        <p:spPr>
          <a:xfrm>
            <a:off x="4223375" y="4153300"/>
            <a:ext cx="2940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2"/>
          <p:cNvSpPr/>
          <p:nvPr/>
        </p:nvSpPr>
        <p:spPr>
          <a:xfrm>
            <a:off x="5781775" y="4153300"/>
            <a:ext cx="2940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9" name="Google Shape;519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25963" y="3384138"/>
            <a:ext cx="1226099" cy="1712314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32"/>
          <p:cNvSpPr/>
          <p:nvPr/>
        </p:nvSpPr>
        <p:spPr>
          <a:xfrm>
            <a:off x="7412225" y="4153300"/>
            <a:ext cx="2940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2"/>
          <p:cNvSpPr/>
          <p:nvPr/>
        </p:nvSpPr>
        <p:spPr>
          <a:xfrm>
            <a:off x="7706213" y="4077988"/>
            <a:ext cx="868500" cy="324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Register</a:t>
            </a:r>
            <a:r>
              <a:rPr lang="en-US" sz="10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 NDID</a:t>
            </a:r>
            <a:endParaRPr sz="100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3"/>
          <p:cNvSpPr txBox="1"/>
          <p:nvPr>
            <p:ph type="title"/>
          </p:nvPr>
        </p:nvSpPr>
        <p:spPr>
          <a:xfrm>
            <a:off x="1881216" y="183787"/>
            <a:ext cx="71865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NCB e-Consent (Face-2-Face)</a:t>
            </a:r>
            <a:endParaRPr sz="3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Con't</a:t>
            </a:r>
            <a:endParaRPr sz="3000"/>
          </a:p>
        </p:txBody>
      </p:sp>
      <p:sp>
        <p:nvSpPr>
          <p:cNvPr id="527" name="Google Shape;527;p33"/>
          <p:cNvSpPr txBox="1"/>
          <p:nvPr>
            <p:ph idx="12" type="sldNum"/>
          </p:nvPr>
        </p:nvSpPr>
        <p:spPr>
          <a:xfrm>
            <a:off x="6553200" y="6526351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8" name="Google Shape;528;p33"/>
          <p:cNvSpPr/>
          <p:nvPr/>
        </p:nvSpPr>
        <p:spPr>
          <a:xfrm>
            <a:off x="45550" y="1511525"/>
            <a:ext cx="9060000" cy="2930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กรณีที่ลูกค้าใช้บริการผ่าน NDID กับธนาคารทิสโก้ หรือ Hi-way</a:t>
            </a:r>
            <a:endParaRPr/>
          </a:p>
        </p:txBody>
      </p:sp>
      <p:grpSp>
        <p:nvGrpSpPr>
          <p:cNvPr id="529" name="Google Shape;529;p33"/>
          <p:cNvGrpSpPr/>
          <p:nvPr/>
        </p:nvGrpSpPr>
        <p:grpSpPr>
          <a:xfrm>
            <a:off x="100725" y="2503550"/>
            <a:ext cx="772200" cy="726150"/>
            <a:chOff x="7845125" y="1417625"/>
            <a:chExt cx="772200" cy="726150"/>
          </a:xfrm>
        </p:grpSpPr>
        <p:pic>
          <p:nvPicPr>
            <p:cNvPr id="530" name="Google Shape;530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91685" y="1417625"/>
              <a:ext cx="479089" cy="5540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1" name="Google Shape;531;p33"/>
            <p:cNvSpPr txBox="1"/>
            <p:nvPr/>
          </p:nvSpPr>
          <p:spPr>
            <a:xfrm>
              <a:off x="7845125" y="1889375"/>
              <a:ext cx="772200" cy="25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Customer</a:t>
              </a:r>
              <a:endParaRPr sz="1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32" name="Google Shape;53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3810" y="1983963"/>
            <a:ext cx="1187112" cy="1657866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33"/>
          <p:cNvSpPr/>
          <p:nvPr/>
        </p:nvSpPr>
        <p:spPr>
          <a:xfrm>
            <a:off x="764900" y="2642825"/>
            <a:ext cx="2940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4" name="Google Shape;53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3523" y="1923675"/>
            <a:ext cx="1187100" cy="1657853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33"/>
          <p:cNvSpPr/>
          <p:nvPr/>
        </p:nvSpPr>
        <p:spPr>
          <a:xfrm>
            <a:off x="2635963" y="2567513"/>
            <a:ext cx="868500" cy="324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Verify Existing</a:t>
            </a:r>
            <a:endParaRPr sz="100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36" name="Google Shape;536;p33"/>
          <p:cNvSpPr/>
          <p:nvPr/>
        </p:nvSpPr>
        <p:spPr>
          <a:xfrm>
            <a:off x="2295825" y="2642825"/>
            <a:ext cx="2940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33"/>
          <p:cNvSpPr/>
          <p:nvPr/>
        </p:nvSpPr>
        <p:spPr>
          <a:xfrm>
            <a:off x="3608438" y="2642825"/>
            <a:ext cx="2940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33"/>
          <p:cNvSpPr/>
          <p:nvPr/>
        </p:nvSpPr>
        <p:spPr>
          <a:xfrm>
            <a:off x="3939013" y="2567513"/>
            <a:ext cx="868500" cy="324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Receive NDID</a:t>
            </a:r>
            <a:endParaRPr sz="100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39" name="Google Shape;539;p33"/>
          <p:cNvSpPr/>
          <p:nvPr/>
        </p:nvSpPr>
        <p:spPr>
          <a:xfrm>
            <a:off x="6375800" y="2642825"/>
            <a:ext cx="2940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3"/>
          <p:cNvSpPr/>
          <p:nvPr/>
        </p:nvSpPr>
        <p:spPr>
          <a:xfrm>
            <a:off x="4886613" y="2642825"/>
            <a:ext cx="2940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3"/>
          <p:cNvSpPr/>
          <p:nvPr/>
        </p:nvSpPr>
        <p:spPr>
          <a:xfrm>
            <a:off x="8237063" y="2567513"/>
            <a:ext cx="868500" cy="324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Submit NDID</a:t>
            </a:r>
            <a:endParaRPr sz="100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42" name="Google Shape;542;p33"/>
          <p:cNvSpPr txBox="1"/>
          <p:nvPr/>
        </p:nvSpPr>
        <p:spPr>
          <a:xfrm>
            <a:off x="2347200" y="2977800"/>
            <a:ext cx="2075400" cy="13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Verify 2 factor for F2F</a:t>
            </a:r>
            <a:endParaRPr b="1" sz="1000" u="sng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- OTP</a:t>
            </a:r>
            <a:endParaRPr sz="1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- User/Password</a:t>
            </a:r>
            <a:endParaRPr sz="1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Verify 3 factor for Non F2F</a:t>
            </a:r>
            <a:endParaRPr b="1" sz="1000" u="sng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- OTP</a:t>
            </a:r>
            <a:endParaRPr sz="1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- User/Password</a:t>
            </a:r>
            <a:endParaRPr sz="1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- Facial Recognition</a:t>
            </a:r>
            <a:endParaRPr sz="1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33"/>
          <p:cNvSpPr/>
          <p:nvPr/>
        </p:nvSpPr>
        <p:spPr>
          <a:xfrm>
            <a:off x="187125" y="5167338"/>
            <a:ext cx="868500" cy="324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Notified</a:t>
            </a:r>
            <a:r>
              <a:rPr lang="en-US" sz="10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sz="10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 By NDID</a:t>
            </a:r>
            <a:endParaRPr sz="100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544" name="Google Shape;544;p33"/>
          <p:cNvGrpSpPr/>
          <p:nvPr/>
        </p:nvGrpSpPr>
        <p:grpSpPr>
          <a:xfrm>
            <a:off x="1533850" y="4741690"/>
            <a:ext cx="1582627" cy="1175899"/>
            <a:chOff x="172550" y="2424165"/>
            <a:chExt cx="1582627" cy="1175899"/>
          </a:xfrm>
        </p:grpSpPr>
        <p:pic>
          <p:nvPicPr>
            <p:cNvPr id="545" name="Google Shape;545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72550" y="2424165"/>
              <a:ext cx="1582627" cy="1175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6" name="Google Shape;546;p33"/>
            <p:cNvSpPr/>
            <p:nvPr/>
          </p:nvSpPr>
          <p:spPr>
            <a:xfrm>
              <a:off x="1172600" y="3057300"/>
              <a:ext cx="552000" cy="219300"/>
            </a:xfrm>
            <a:prstGeom prst="roundRect">
              <a:avLst>
                <a:gd fmla="val 16667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>
                  <a:solidFill>
                    <a:srgbClr val="FFFFFF"/>
                  </a:solidFill>
                </a:rPr>
                <a:t>KYC</a:t>
              </a:r>
              <a:endParaRPr b="1" sz="800">
                <a:solidFill>
                  <a:srgbClr val="FFFFFF"/>
                </a:solidFill>
              </a:endParaRPr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1172600" y="3319350"/>
              <a:ext cx="552000" cy="219300"/>
            </a:xfrm>
            <a:prstGeom prst="roundRect">
              <a:avLst>
                <a:gd fmla="val 16667" name="adj"/>
              </a:avLst>
            </a:prstGeom>
            <a:solidFill>
              <a:srgbClr val="FF9900"/>
            </a:solidFill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>
                  <a:solidFill>
                    <a:srgbClr val="FFFFFF"/>
                  </a:solidFill>
                </a:rPr>
                <a:t>NCB</a:t>
              </a:r>
              <a:endParaRPr b="1" sz="800">
                <a:solidFill>
                  <a:srgbClr val="FFFFFF"/>
                </a:solidFill>
              </a:endParaRPr>
            </a:p>
          </p:txBody>
        </p:sp>
      </p:grpSp>
      <p:sp>
        <p:nvSpPr>
          <p:cNvPr id="548" name="Google Shape;548;p33"/>
          <p:cNvSpPr/>
          <p:nvPr/>
        </p:nvSpPr>
        <p:spPr>
          <a:xfrm>
            <a:off x="1147738" y="5242650"/>
            <a:ext cx="2940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33"/>
          <p:cNvSpPr txBox="1"/>
          <p:nvPr/>
        </p:nvSpPr>
        <p:spPr>
          <a:xfrm>
            <a:off x="1533913" y="5917600"/>
            <a:ext cx="15825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ได้รับ security token  สำหับ access ข้อมูล NCB</a:t>
            </a:r>
            <a:endParaRPr sz="1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33"/>
          <p:cNvSpPr/>
          <p:nvPr/>
        </p:nvSpPr>
        <p:spPr>
          <a:xfrm>
            <a:off x="3769850" y="5088588"/>
            <a:ext cx="1275600" cy="4821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NCB</a:t>
            </a:r>
            <a:endParaRPr/>
          </a:p>
        </p:txBody>
      </p:sp>
      <p:sp>
        <p:nvSpPr>
          <p:cNvPr id="551" name="Google Shape;551;p33"/>
          <p:cNvSpPr/>
          <p:nvPr/>
        </p:nvSpPr>
        <p:spPr>
          <a:xfrm>
            <a:off x="3208582" y="5242650"/>
            <a:ext cx="4605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2" name="Google Shape;552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95979" y="1923669"/>
            <a:ext cx="1187102" cy="165785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33"/>
          <p:cNvSpPr/>
          <p:nvPr/>
        </p:nvSpPr>
        <p:spPr>
          <a:xfrm>
            <a:off x="7922000" y="2642825"/>
            <a:ext cx="2940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4"/>
          <p:cNvSpPr txBox="1"/>
          <p:nvPr>
            <p:ph type="title"/>
          </p:nvPr>
        </p:nvSpPr>
        <p:spPr>
          <a:xfrm>
            <a:off x="1881216" y="183787"/>
            <a:ext cx="71865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NCB e-Consent (Face-2-Face)</a:t>
            </a:r>
            <a:endParaRPr sz="3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Con</a:t>
            </a:r>
            <a:r>
              <a:rPr lang="en-US" sz="3000"/>
              <a:t>'</a:t>
            </a:r>
            <a:r>
              <a:rPr lang="en-US" sz="3000"/>
              <a:t>t</a:t>
            </a:r>
            <a:endParaRPr sz="3000"/>
          </a:p>
        </p:txBody>
      </p:sp>
      <p:sp>
        <p:nvSpPr>
          <p:cNvPr id="560" name="Google Shape;560;p34"/>
          <p:cNvSpPr txBox="1"/>
          <p:nvPr>
            <p:ph idx="12" type="sldNum"/>
          </p:nvPr>
        </p:nvSpPr>
        <p:spPr>
          <a:xfrm>
            <a:off x="6553200" y="6526351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1" name="Google Shape;561;p34"/>
          <p:cNvSpPr/>
          <p:nvPr/>
        </p:nvSpPr>
        <p:spPr>
          <a:xfrm>
            <a:off x="2559238" y="2079988"/>
            <a:ext cx="868500" cy="324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Request NDID</a:t>
            </a:r>
            <a:endParaRPr sz="100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562" name="Google Shape;562;p34"/>
          <p:cNvGrpSpPr/>
          <p:nvPr/>
        </p:nvGrpSpPr>
        <p:grpSpPr>
          <a:xfrm>
            <a:off x="309800" y="1654340"/>
            <a:ext cx="1582627" cy="1175899"/>
            <a:chOff x="172550" y="2424165"/>
            <a:chExt cx="1582627" cy="1175899"/>
          </a:xfrm>
        </p:grpSpPr>
        <p:pic>
          <p:nvPicPr>
            <p:cNvPr id="563" name="Google Shape;563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2550" y="2424165"/>
              <a:ext cx="1582627" cy="1175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4" name="Google Shape;564;p34"/>
            <p:cNvSpPr/>
            <p:nvPr/>
          </p:nvSpPr>
          <p:spPr>
            <a:xfrm>
              <a:off x="1172600" y="3057300"/>
              <a:ext cx="552000" cy="219300"/>
            </a:xfrm>
            <a:prstGeom prst="roundRect">
              <a:avLst>
                <a:gd fmla="val 16667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>
                  <a:solidFill>
                    <a:srgbClr val="FFFFFF"/>
                  </a:solidFill>
                </a:rPr>
                <a:t>KYC</a:t>
              </a:r>
              <a:endParaRPr b="1" sz="800">
                <a:solidFill>
                  <a:srgbClr val="FFFFFF"/>
                </a:solidFill>
              </a:endParaRPr>
            </a:p>
          </p:txBody>
        </p:sp>
        <p:sp>
          <p:nvSpPr>
            <p:cNvPr id="565" name="Google Shape;565;p34"/>
            <p:cNvSpPr/>
            <p:nvPr/>
          </p:nvSpPr>
          <p:spPr>
            <a:xfrm>
              <a:off x="1172600" y="3319350"/>
              <a:ext cx="552000" cy="219300"/>
            </a:xfrm>
            <a:prstGeom prst="roundRect">
              <a:avLst>
                <a:gd fmla="val 16667" name="adj"/>
              </a:avLst>
            </a:prstGeom>
            <a:solidFill>
              <a:srgbClr val="FF9900"/>
            </a:solidFill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>
                  <a:solidFill>
                    <a:srgbClr val="FFFFFF"/>
                  </a:solidFill>
                </a:rPr>
                <a:t>NCB</a:t>
              </a:r>
              <a:endParaRPr b="1" sz="800">
                <a:solidFill>
                  <a:srgbClr val="FFFFFF"/>
                </a:solidFill>
              </a:endParaRPr>
            </a:p>
          </p:txBody>
        </p:sp>
      </p:grpSp>
      <p:sp>
        <p:nvSpPr>
          <p:cNvPr id="566" name="Google Shape;566;p34"/>
          <p:cNvSpPr/>
          <p:nvPr/>
        </p:nvSpPr>
        <p:spPr>
          <a:xfrm>
            <a:off x="2036975" y="2155300"/>
            <a:ext cx="2940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34"/>
          <p:cNvSpPr/>
          <p:nvPr/>
        </p:nvSpPr>
        <p:spPr>
          <a:xfrm>
            <a:off x="3656025" y="2155300"/>
            <a:ext cx="2940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8" name="Google Shape;56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4600" y="1855600"/>
            <a:ext cx="770448" cy="773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9" name="Google Shape;569;p34"/>
          <p:cNvGrpSpPr/>
          <p:nvPr/>
        </p:nvGrpSpPr>
        <p:grpSpPr>
          <a:xfrm>
            <a:off x="5206150" y="1879225"/>
            <a:ext cx="772200" cy="726150"/>
            <a:chOff x="7845125" y="1417625"/>
            <a:chExt cx="772200" cy="726150"/>
          </a:xfrm>
        </p:grpSpPr>
        <p:pic>
          <p:nvPicPr>
            <p:cNvPr id="570" name="Google Shape;570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91685" y="1417625"/>
              <a:ext cx="479089" cy="5540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1" name="Google Shape;571;p34"/>
            <p:cNvSpPr txBox="1"/>
            <p:nvPr/>
          </p:nvSpPr>
          <p:spPr>
            <a:xfrm>
              <a:off x="7845125" y="1889375"/>
              <a:ext cx="772200" cy="25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Customer</a:t>
              </a:r>
              <a:endParaRPr sz="1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2" name="Google Shape;572;p34"/>
          <p:cNvSpPr/>
          <p:nvPr/>
        </p:nvSpPr>
        <p:spPr>
          <a:xfrm>
            <a:off x="4865050" y="2155300"/>
            <a:ext cx="2940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3" name="Google Shape;573;p34"/>
          <p:cNvGrpSpPr/>
          <p:nvPr/>
        </p:nvGrpSpPr>
        <p:grpSpPr>
          <a:xfrm>
            <a:off x="1015125" y="3570350"/>
            <a:ext cx="772200" cy="726150"/>
            <a:chOff x="7845125" y="1417625"/>
            <a:chExt cx="772200" cy="726150"/>
          </a:xfrm>
        </p:grpSpPr>
        <p:pic>
          <p:nvPicPr>
            <p:cNvPr id="574" name="Google Shape;574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91685" y="1417625"/>
              <a:ext cx="479089" cy="5540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5" name="Google Shape;575;p34"/>
            <p:cNvSpPr txBox="1"/>
            <p:nvPr/>
          </p:nvSpPr>
          <p:spPr>
            <a:xfrm>
              <a:off x="7845125" y="1889375"/>
              <a:ext cx="772200" cy="25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Customer</a:t>
              </a:r>
              <a:endParaRPr sz="1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76" name="Google Shape;57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3010" y="3050763"/>
            <a:ext cx="1187112" cy="1657866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34"/>
          <p:cNvSpPr/>
          <p:nvPr/>
        </p:nvSpPr>
        <p:spPr>
          <a:xfrm>
            <a:off x="1984100" y="3709625"/>
            <a:ext cx="2940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8" name="Google Shape;578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59373" y="3028000"/>
            <a:ext cx="1187100" cy="1657853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34"/>
          <p:cNvSpPr/>
          <p:nvPr/>
        </p:nvSpPr>
        <p:spPr>
          <a:xfrm>
            <a:off x="3931363" y="3634313"/>
            <a:ext cx="868500" cy="324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Verify Existing</a:t>
            </a:r>
            <a:endParaRPr sz="100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80" name="Google Shape;580;p34"/>
          <p:cNvSpPr/>
          <p:nvPr/>
        </p:nvSpPr>
        <p:spPr>
          <a:xfrm>
            <a:off x="3515025" y="3709625"/>
            <a:ext cx="2940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4"/>
          <p:cNvSpPr/>
          <p:nvPr/>
        </p:nvSpPr>
        <p:spPr>
          <a:xfrm>
            <a:off x="4997825" y="3709625"/>
            <a:ext cx="2940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34"/>
          <p:cNvSpPr/>
          <p:nvPr/>
        </p:nvSpPr>
        <p:spPr>
          <a:xfrm>
            <a:off x="5406063" y="3634313"/>
            <a:ext cx="868500" cy="324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Receive NDID</a:t>
            </a:r>
            <a:endParaRPr sz="100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83" name="Google Shape;583;p34"/>
          <p:cNvSpPr/>
          <p:nvPr/>
        </p:nvSpPr>
        <p:spPr>
          <a:xfrm>
            <a:off x="7846475" y="3709625"/>
            <a:ext cx="2940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4"/>
          <p:cNvSpPr/>
          <p:nvPr/>
        </p:nvSpPr>
        <p:spPr>
          <a:xfrm>
            <a:off x="6319975" y="3709625"/>
            <a:ext cx="2940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34"/>
          <p:cNvSpPr/>
          <p:nvPr/>
        </p:nvSpPr>
        <p:spPr>
          <a:xfrm>
            <a:off x="8140463" y="3634313"/>
            <a:ext cx="868500" cy="324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Submit NDID</a:t>
            </a:r>
            <a:endParaRPr sz="100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586" name="Google Shape;586;p34"/>
          <p:cNvGrpSpPr/>
          <p:nvPr/>
        </p:nvGrpSpPr>
        <p:grpSpPr>
          <a:xfrm>
            <a:off x="386000" y="5156840"/>
            <a:ext cx="1582627" cy="1175899"/>
            <a:chOff x="172550" y="2424165"/>
            <a:chExt cx="1582627" cy="1175899"/>
          </a:xfrm>
        </p:grpSpPr>
        <p:pic>
          <p:nvPicPr>
            <p:cNvPr id="587" name="Google Shape;587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2550" y="2424165"/>
              <a:ext cx="1582627" cy="1175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8" name="Google Shape;588;p34"/>
            <p:cNvSpPr/>
            <p:nvPr/>
          </p:nvSpPr>
          <p:spPr>
            <a:xfrm>
              <a:off x="1172600" y="3057300"/>
              <a:ext cx="552000" cy="219300"/>
            </a:xfrm>
            <a:prstGeom prst="roundRect">
              <a:avLst>
                <a:gd fmla="val 16667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>
                  <a:solidFill>
                    <a:srgbClr val="FFFFFF"/>
                  </a:solidFill>
                </a:rPr>
                <a:t>KYC</a:t>
              </a:r>
              <a:endParaRPr b="1" sz="800">
                <a:solidFill>
                  <a:srgbClr val="FFFFFF"/>
                </a:solidFill>
              </a:endParaRPr>
            </a:p>
          </p:txBody>
        </p:sp>
        <p:sp>
          <p:nvSpPr>
            <p:cNvPr id="589" name="Google Shape;589;p34"/>
            <p:cNvSpPr/>
            <p:nvPr/>
          </p:nvSpPr>
          <p:spPr>
            <a:xfrm>
              <a:off x="1172600" y="3319350"/>
              <a:ext cx="552000" cy="219300"/>
            </a:xfrm>
            <a:prstGeom prst="roundRect">
              <a:avLst>
                <a:gd fmla="val 16667" name="adj"/>
              </a:avLst>
            </a:prstGeom>
            <a:solidFill>
              <a:srgbClr val="FF9900"/>
            </a:solidFill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>
                  <a:solidFill>
                    <a:srgbClr val="FFFFFF"/>
                  </a:solidFill>
                </a:rPr>
                <a:t>NCB</a:t>
              </a:r>
              <a:endParaRPr b="1" sz="800">
                <a:solidFill>
                  <a:srgbClr val="FFFFFF"/>
                </a:solidFill>
              </a:endParaRPr>
            </a:p>
          </p:txBody>
        </p:sp>
      </p:grpSp>
      <p:sp>
        <p:nvSpPr>
          <p:cNvPr id="590" name="Google Shape;590;p34"/>
          <p:cNvSpPr/>
          <p:nvPr/>
        </p:nvSpPr>
        <p:spPr>
          <a:xfrm>
            <a:off x="2456638" y="5506288"/>
            <a:ext cx="868500" cy="324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Request NCB</a:t>
            </a:r>
            <a:endParaRPr sz="100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91" name="Google Shape;591;p34"/>
          <p:cNvSpPr/>
          <p:nvPr/>
        </p:nvSpPr>
        <p:spPr>
          <a:xfrm>
            <a:off x="2126138" y="5581600"/>
            <a:ext cx="2940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2" name="Google Shape;592;p34"/>
          <p:cNvCxnSpPr>
            <a:stCxn id="571" idx="2"/>
            <a:endCxn id="574" idx="1"/>
          </p:cNvCxnSpPr>
          <p:nvPr/>
        </p:nvCxnSpPr>
        <p:spPr>
          <a:xfrm rot="5400000">
            <a:off x="2755900" y="1011025"/>
            <a:ext cx="1242000" cy="4430700"/>
          </a:xfrm>
          <a:prstGeom prst="curvedConnector4">
            <a:avLst>
              <a:gd fmla="val 18066" name="adj1"/>
              <a:gd fmla="val 105371" name="adj2"/>
            </a:avLst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593" name="Google Shape;593;p34"/>
          <p:cNvSpPr/>
          <p:nvPr/>
        </p:nvSpPr>
        <p:spPr>
          <a:xfrm>
            <a:off x="194275" y="1437650"/>
            <a:ext cx="8873400" cy="3477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4"/>
          <p:cNvSpPr/>
          <p:nvPr/>
        </p:nvSpPr>
        <p:spPr>
          <a:xfrm>
            <a:off x="194275" y="5076100"/>
            <a:ext cx="8873400" cy="1380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5"/>
          <p:cNvSpPr txBox="1"/>
          <p:nvPr>
            <p:ph type="title"/>
          </p:nvPr>
        </p:nvSpPr>
        <p:spPr>
          <a:xfrm>
            <a:off x="1881216" y="183787"/>
            <a:ext cx="71865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NCB e-Consent (Face-2-Face)</a:t>
            </a:r>
            <a:endParaRPr sz="3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Con’t</a:t>
            </a:r>
            <a:endParaRPr sz="3000"/>
          </a:p>
        </p:txBody>
      </p:sp>
      <p:sp>
        <p:nvSpPr>
          <p:cNvPr id="601" name="Google Shape;601;p35"/>
          <p:cNvSpPr txBox="1"/>
          <p:nvPr>
            <p:ph idx="12" type="sldNum"/>
          </p:nvPr>
        </p:nvSpPr>
        <p:spPr>
          <a:xfrm>
            <a:off x="6553200" y="6526351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02" name="Google Shape;602;p35"/>
          <p:cNvGrpSpPr/>
          <p:nvPr/>
        </p:nvGrpSpPr>
        <p:grpSpPr>
          <a:xfrm>
            <a:off x="1132037" y="2766190"/>
            <a:ext cx="1582627" cy="1175899"/>
            <a:chOff x="172550" y="2424165"/>
            <a:chExt cx="1582627" cy="1175899"/>
          </a:xfrm>
        </p:grpSpPr>
        <p:pic>
          <p:nvPicPr>
            <p:cNvPr id="603" name="Google Shape;603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2550" y="2424165"/>
              <a:ext cx="1582627" cy="1175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4" name="Google Shape;604;p35"/>
            <p:cNvSpPr/>
            <p:nvPr/>
          </p:nvSpPr>
          <p:spPr>
            <a:xfrm>
              <a:off x="1172600" y="3057300"/>
              <a:ext cx="552000" cy="219300"/>
            </a:xfrm>
            <a:prstGeom prst="roundRect">
              <a:avLst>
                <a:gd fmla="val 16667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>
                  <a:solidFill>
                    <a:srgbClr val="FFFFFF"/>
                  </a:solidFill>
                </a:rPr>
                <a:t>KYC</a:t>
              </a:r>
              <a:endParaRPr b="1" sz="800">
                <a:solidFill>
                  <a:srgbClr val="FFFFFF"/>
                </a:solidFill>
              </a:endParaRPr>
            </a:p>
          </p:txBody>
        </p:sp>
        <p:sp>
          <p:nvSpPr>
            <p:cNvPr id="605" name="Google Shape;605;p35"/>
            <p:cNvSpPr/>
            <p:nvPr/>
          </p:nvSpPr>
          <p:spPr>
            <a:xfrm>
              <a:off x="1172600" y="3319350"/>
              <a:ext cx="552000" cy="219300"/>
            </a:xfrm>
            <a:prstGeom prst="roundRect">
              <a:avLst>
                <a:gd fmla="val 16667" name="adj"/>
              </a:avLst>
            </a:prstGeom>
            <a:solidFill>
              <a:srgbClr val="FF9900"/>
            </a:solidFill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>
                  <a:solidFill>
                    <a:srgbClr val="FFFFFF"/>
                  </a:solidFill>
                </a:rPr>
                <a:t>NCB</a:t>
              </a:r>
              <a:endParaRPr b="1" sz="800">
                <a:solidFill>
                  <a:srgbClr val="FFFFFF"/>
                </a:solidFill>
              </a:endParaRPr>
            </a:p>
          </p:txBody>
        </p:sp>
      </p:grpSp>
      <p:pic>
        <p:nvPicPr>
          <p:cNvPr id="606" name="Google Shape;60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2688" y="2497987"/>
            <a:ext cx="1226099" cy="1712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0913" y="2498000"/>
            <a:ext cx="1226099" cy="1712308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35"/>
          <p:cNvSpPr/>
          <p:nvPr/>
        </p:nvSpPr>
        <p:spPr>
          <a:xfrm>
            <a:off x="4428775" y="3267150"/>
            <a:ext cx="2940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5"/>
          <p:cNvSpPr/>
          <p:nvPr/>
        </p:nvSpPr>
        <p:spPr>
          <a:xfrm>
            <a:off x="5987175" y="3267150"/>
            <a:ext cx="2940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0" name="Google Shape;61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1363" y="2497988"/>
            <a:ext cx="1226099" cy="1712314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35"/>
          <p:cNvSpPr/>
          <p:nvPr/>
        </p:nvSpPr>
        <p:spPr>
          <a:xfrm>
            <a:off x="2870375" y="3267150"/>
            <a:ext cx="2940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35"/>
          <p:cNvSpPr txBox="1"/>
          <p:nvPr/>
        </p:nvSpPr>
        <p:spPr>
          <a:xfrm>
            <a:off x="0" y="1384850"/>
            <a:ext cx="55953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กรณีที่ลูกค้าต้องการสมัคร NDID กับธนาคารทิสโก้ หรือ Hi-way</a:t>
            </a:r>
            <a:endParaRPr i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36"/>
          <p:cNvSpPr txBox="1"/>
          <p:nvPr>
            <p:ph type="title"/>
          </p:nvPr>
        </p:nvSpPr>
        <p:spPr>
          <a:xfrm>
            <a:off x="1881216" y="183787"/>
            <a:ext cx="71865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NCB e-Consent (Face-2-Face)</a:t>
            </a:r>
            <a:endParaRPr sz="3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Existing NDID</a:t>
            </a:r>
            <a:endParaRPr sz="3000"/>
          </a:p>
        </p:txBody>
      </p:sp>
      <p:sp>
        <p:nvSpPr>
          <p:cNvPr id="619" name="Google Shape;619;p36"/>
          <p:cNvSpPr txBox="1"/>
          <p:nvPr>
            <p:ph idx="12" type="sldNum"/>
          </p:nvPr>
        </p:nvSpPr>
        <p:spPr>
          <a:xfrm>
            <a:off x="6553200" y="6526351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0" name="Google Shape;620;p36"/>
          <p:cNvSpPr/>
          <p:nvPr/>
        </p:nvSpPr>
        <p:spPr>
          <a:xfrm>
            <a:off x="81725" y="1367675"/>
            <a:ext cx="8829000" cy="838800"/>
          </a:xfrm>
          <a:prstGeom prst="rect">
            <a:avLst/>
          </a:prstGeom>
          <a:solidFill>
            <a:srgbClr val="53B8E0">
              <a:alpha val="27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6"/>
          <p:cNvSpPr/>
          <p:nvPr/>
        </p:nvSpPr>
        <p:spPr>
          <a:xfrm>
            <a:off x="81725" y="2206275"/>
            <a:ext cx="8829000" cy="3592500"/>
          </a:xfrm>
          <a:prstGeom prst="rect">
            <a:avLst/>
          </a:prstGeom>
          <a:solidFill>
            <a:srgbClr val="B053E0">
              <a:alpha val="27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2" name="Google Shape;622;p36"/>
          <p:cNvGrpSpPr/>
          <p:nvPr/>
        </p:nvGrpSpPr>
        <p:grpSpPr>
          <a:xfrm>
            <a:off x="4353125" y="2983638"/>
            <a:ext cx="1369200" cy="554100"/>
            <a:chOff x="5114100" y="3888425"/>
            <a:chExt cx="1369200" cy="554100"/>
          </a:xfrm>
        </p:grpSpPr>
        <p:sp>
          <p:nvSpPr>
            <p:cNvPr id="623" name="Google Shape;623;p36"/>
            <p:cNvSpPr/>
            <p:nvPr/>
          </p:nvSpPr>
          <p:spPr>
            <a:xfrm>
              <a:off x="5114100" y="3888425"/>
              <a:ext cx="1369200" cy="5541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KYC by </a:t>
              </a:r>
              <a:endParaRPr i="1"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Others</a:t>
              </a:r>
              <a:endParaRPr i="1" sz="1000"/>
            </a:p>
          </p:txBody>
        </p:sp>
        <p:sp>
          <p:nvSpPr>
            <p:cNvPr id="624" name="Google Shape;624;p36"/>
            <p:cNvSpPr/>
            <p:nvPr/>
          </p:nvSpPr>
          <p:spPr>
            <a:xfrm>
              <a:off x="5805750" y="3973313"/>
              <a:ext cx="582000" cy="286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600"/>
                <a:t>RP</a:t>
              </a:r>
              <a:endParaRPr i="1" sz="600"/>
            </a:p>
          </p:txBody>
        </p:sp>
      </p:grpSp>
      <p:sp>
        <p:nvSpPr>
          <p:cNvPr id="625" name="Google Shape;625;p36"/>
          <p:cNvSpPr/>
          <p:nvPr/>
        </p:nvSpPr>
        <p:spPr>
          <a:xfrm>
            <a:off x="512025" y="1458450"/>
            <a:ext cx="1369200" cy="55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กดปุ่มรับลูกค้า (ระบุ Critical, High, Low ที่ต้องการ)</a:t>
            </a:r>
            <a:endParaRPr sz="1000"/>
          </a:p>
        </p:txBody>
      </p:sp>
      <p:sp>
        <p:nvSpPr>
          <p:cNvPr id="626" name="Google Shape;626;p36"/>
          <p:cNvSpPr/>
          <p:nvPr/>
        </p:nvSpPr>
        <p:spPr>
          <a:xfrm>
            <a:off x="2243425" y="1458450"/>
            <a:ext cx="1369200" cy="55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กรอกข้อมูลเพื่อทำสัญญา</a:t>
            </a:r>
            <a:endParaRPr sz="1000"/>
          </a:p>
        </p:txBody>
      </p:sp>
      <p:sp>
        <p:nvSpPr>
          <p:cNvPr id="627" name="Google Shape;627;p36"/>
          <p:cNvSpPr/>
          <p:nvPr/>
        </p:nvSpPr>
        <p:spPr>
          <a:xfrm>
            <a:off x="188325" y="3695725"/>
            <a:ext cx="2016600" cy="2043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8" name="Google Shape;628;p36"/>
          <p:cNvGrpSpPr/>
          <p:nvPr/>
        </p:nvGrpSpPr>
        <p:grpSpPr>
          <a:xfrm>
            <a:off x="407175" y="2351975"/>
            <a:ext cx="1578900" cy="1214700"/>
            <a:chOff x="736200" y="2979275"/>
            <a:chExt cx="1578900" cy="1214700"/>
          </a:xfrm>
        </p:grpSpPr>
        <p:sp>
          <p:nvSpPr>
            <p:cNvPr id="629" name="Google Shape;629;p36"/>
            <p:cNvSpPr/>
            <p:nvPr/>
          </p:nvSpPr>
          <p:spPr>
            <a:xfrm>
              <a:off x="736200" y="2979275"/>
              <a:ext cx="1578900" cy="12147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Identification Document </a:t>
              </a:r>
              <a:endParaRPr i="1"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Verification</a:t>
              </a:r>
              <a:endParaRPr i="1" sz="1000"/>
            </a:p>
          </p:txBody>
        </p:sp>
        <p:sp>
          <p:nvSpPr>
            <p:cNvPr id="630" name="Google Shape;630;p36"/>
            <p:cNvSpPr/>
            <p:nvPr/>
          </p:nvSpPr>
          <p:spPr>
            <a:xfrm>
              <a:off x="1653875" y="3068100"/>
              <a:ext cx="582000" cy="286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600"/>
                <a:t>DOPA Online</a:t>
              </a:r>
              <a:endParaRPr i="1" sz="600"/>
            </a:p>
          </p:txBody>
        </p:sp>
        <p:sp>
          <p:nvSpPr>
            <p:cNvPr id="631" name="Google Shape;631;p36"/>
            <p:cNvSpPr/>
            <p:nvPr/>
          </p:nvSpPr>
          <p:spPr>
            <a:xfrm>
              <a:off x="1654000" y="3447450"/>
              <a:ext cx="582000" cy="286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600"/>
                <a:t>ICAO NFC</a:t>
              </a:r>
              <a:endParaRPr i="1" sz="600"/>
            </a:p>
          </p:txBody>
        </p:sp>
        <p:sp>
          <p:nvSpPr>
            <p:cNvPr id="632" name="Google Shape;632;p36"/>
            <p:cNvSpPr/>
            <p:nvPr/>
          </p:nvSpPr>
          <p:spPr>
            <a:xfrm>
              <a:off x="1653875" y="3826800"/>
              <a:ext cx="582000" cy="286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600"/>
                <a:t>Image Fraud Prediction</a:t>
              </a:r>
              <a:endParaRPr i="1" sz="600"/>
            </a:p>
          </p:txBody>
        </p:sp>
      </p:grpSp>
      <p:grpSp>
        <p:nvGrpSpPr>
          <p:cNvPr id="633" name="Google Shape;633;p36"/>
          <p:cNvGrpSpPr/>
          <p:nvPr/>
        </p:nvGrpSpPr>
        <p:grpSpPr>
          <a:xfrm>
            <a:off x="407175" y="3757675"/>
            <a:ext cx="1578900" cy="838800"/>
            <a:chOff x="1851025" y="2317850"/>
            <a:chExt cx="1578900" cy="838800"/>
          </a:xfrm>
        </p:grpSpPr>
        <p:sp>
          <p:nvSpPr>
            <p:cNvPr id="634" name="Google Shape;634;p36"/>
            <p:cNvSpPr/>
            <p:nvPr/>
          </p:nvSpPr>
          <p:spPr>
            <a:xfrm>
              <a:off x="1851025" y="2317850"/>
              <a:ext cx="1578900" cy="8388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Customer </a:t>
              </a:r>
              <a:endParaRPr i="1"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Presenting</a:t>
              </a:r>
              <a:endParaRPr i="1" sz="1000"/>
            </a:p>
          </p:txBody>
        </p:sp>
        <p:sp>
          <p:nvSpPr>
            <p:cNvPr id="635" name="Google Shape;635;p36"/>
            <p:cNvSpPr/>
            <p:nvPr/>
          </p:nvSpPr>
          <p:spPr>
            <a:xfrm>
              <a:off x="2771275" y="2416500"/>
              <a:ext cx="582000" cy="286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600"/>
                <a:t>Image Capture</a:t>
              </a:r>
              <a:endParaRPr i="1" sz="600"/>
            </a:p>
          </p:txBody>
        </p:sp>
        <p:sp>
          <p:nvSpPr>
            <p:cNvPr id="636" name="Google Shape;636;p36"/>
            <p:cNvSpPr/>
            <p:nvPr/>
          </p:nvSpPr>
          <p:spPr>
            <a:xfrm>
              <a:off x="2771150" y="2777250"/>
              <a:ext cx="582000" cy="286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600"/>
                <a:t>Liveness Detection</a:t>
              </a:r>
              <a:endParaRPr i="1" sz="600"/>
            </a:p>
          </p:txBody>
        </p:sp>
      </p:grpSp>
      <p:grpSp>
        <p:nvGrpSpPr>
          <p:cNvPr id="637" name="Google Shape;637;p36"/>
          <p:cNvGrpSpPr/>
          <p:nvPr/>
        </p:nvGrpSpPr>
        <p:grpSpPr>
          <a:xfrm>
            <a:off x="407175" y="4832325"/>
            <a:ext cx="1578900" cy="838800"/>
            <a:chOff x="3840825" y="3042875"/>
            <a:chExt cx="1578900" cy="838800"/>
          </a:xfrm>
        </p:grpSpPr>
        <p:sp>
          <p:nvSpPr>
            <p:cNvPr id="638" name="Google Shape;638;p36"/>
            <p:cNvSpPr/>
            <p:nvPr/>
          </p:nvSpPr>
          <p:spPr>
            <a:xfrm>
              <a:off x="3840825" y="3042875"/>
              <a:ext cx="1578900" cy="8388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Customer</a:t>
              </a:r>
              <a:endParaRPr i="1"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Verification</a:t>
              </a:r>
              <a:endParaRPr i="1" sz="1000"/>
            </a:p>
          </p:txBody>
        </p:sp>
        <p:sp>
          <p:nvSpPr>
            <p:cNvPr id="639" name="Google Shape;639;p36"/>
            <p:cNvSpPr/>
            <p:nvPr/>
          </p:nvSpPr>
          <p:spPr>
            <a:xfrm>
              <a:off x="4760950" y="3127300"/>
              <a:ext cx="582000" cy="286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600"/>
                <a:t>Facial Recog.</a:t>
              </a:r>
              <a:endParaRPr i="1" sz="600"/>
            </a:p>
          </p:txBody>
        </p:sp>
        <p:sp>
          <p:nvSpPr>
            <p:cNvPr id="640" name="Google Shape;640;p36"/>
            <p:cNvSpPr/>
            <p:nvPr/>
          </p:nvSpPr>
          <p:spPr>
            <a:xfrm>
              <a:off x="4761975" y="3517638"/>
              <a:ext cx="582000" cy="286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600"/>
                <a:t>NDID by IdP </a:t>
              </a:r>
              <a:r>
                <a:rPr i="1" lang="en-US" sz="600">
                  <a:solidFill>
                    <a:srgbClr val="FF0000"/>
                  </a:solidFill>
                </a:rPr>
                <a:t>*</a:t>
              </a:r>
              <a:endParaRPr i="1" sz="600">
                <a:solidFill>
                  <a:srgbClr val="FF0000"/>
                </a:solidFill>
              </a:endParaRPr>
            </a:p>
          </p:txBody>
        </p:sp>
      </p:grpSp>
      <p:sp>
        <p:nvSpPr>
          <p:cNvPr id="641" name="Google Shape;641;p36"/>
          <p:cNvSpPr/>
          <p:nvPr/>
        </p:nvSpPr>
        <p:spPr>
          <a:xfrm>
            <a:off x="1101225" y="2085225"/>
            <a:ext cx="190800" cy="216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6"/>
          <p:cNvSpPr/>
          <p:nvPr/>
        </p:nvSpPr>
        <p:spPr>
          <a:xfrm>
            <a:off x="1101225" y="3592125"/>
            <a:ext cx="190800" cy="216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6"/>
          <p:cNvSpPr txBox="1"/>
          <p:nvPr/>
        </p:nvSpPr>
        <p:spPr>
          <a:xfrm rot="5400000">
            <a:off x="1490975" y="4537350"/>
            <a:ext cx="17169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Depending on requesting IAL</a:t>
            </a:r>
            <a:endParaRPr sz="1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36"/>
          <p:cNvSpPr/>
          <p:nvPr/>
        </p:nvSpPr>
        <p:spPr>
          <a:xfrm>
            <a:off x="2091025" y="2085225"/>
            <a:ext cx="964800" cy="884400"/>
          </a:xfrm>
          <a:prstGeom prst="bentUpArrow">
            <a:avLst>
              <a:gd fmla="val 9157" name="adj1"/>
              <a:gd fmla="val 8220" name="adj2"/>
              <a:gd fmla="val 8973" name="adj3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6"/>
          <p:cNvSpPr/>
          <p:nvPr/>
        </p:nvSpPr>
        <p:spPr>
          <a:xfrm>
            <a:off x="1101225" y="4621925"/>
            <a:ext cx="190800" cy="216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6"/>
          <p:cNvSpPr/>
          <p:nvPr/>
        </p:nvSpPr>
        <p:spPr>
          <a:xfrm>
            <a:off x="4432025" y="1458450"/>
            <a:ext cx="1211400" cy="55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Request NCB e-Consent</a:t>
            </a:r>
            <a:endParaRPr sz="1000"/>
          </a:p>
        </p:txBody>
      </p:sp>
      <p:sp>
        <p:nvSpPr>
          <p:cNvPr id="647" name="Google Shape;647;p36"/>
          <p:cNvSpPr/>
          <p:nvPr/>
        </p:nvSpPr>
        <p:spPr>
          <a:xfrm rot="-5400000">
            <a:off x="3965025" y="1514250"/>
            <a:ext cx="190800" cy="442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36"/>
          <p:cNvSpPr/>
          <p:nvPr/>
        </p:nvSpPr>
        <p:spPr>
          <a:xfrm rot="10800000">
            <a:off x="4890725" y="5646372"/>
            <a:ext cx="190800" cy="217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9" name="Google Shape;649;p36"/>
          <p:cNvGrpSpPr/>
          <p:nvPr/>
        </p:nvGrpSpPr>
        <p:grpSpPr>
          <a:xfrm>
            <a:off x="4196675" y="4508825"/>
            <a:ext cx="1578900" cy="442500"/>
            <a:chOff x="1853475" y="5072088"/>
            <a:chExt cx="1578900" cy="442500"/>
          </a:xfrm>
        </p:grpSpPr>
        <p:sp>
          <p:nvSpPr>
            <p:cNvPr id="650" name="Google Shape;650;p36"/>
            <p:cNvSpPr/>
            <p:nvPr/>
          </p:nvSpPr>
          <p:spPr>
            <a:xfrm>
              <a:off x="1853475" y="5072088"/>
              <a:ext cx="1578900" cy="4425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e-Signature</a:t>
              </a:r>
              <a:endParaRPr i="1" sz="1000"/>
            </a:p>
          </p:txBody>
        </p:sp>
        <p:sp>
          <p:nvSpPr>
            <p:cNvPr id="651" name="Google Shape;651;p36"/>
            <p:cNvSpPr/>
            <p:nvPr/>
          </p:nvSpPr>
          <p:spPr>
            <a:xfrm>
              <a:off x="2772175" y="5150238"/>
              <a:ext cx="582000" cy="286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600"/>
                <a:t>Digital Signing</a:t>
              </a:r>
              <a:endParaRPr i="1" sz="600"/>
            </a:p>
          </p:txBody>
        </p:sp>
      </p:grpSp>
      <p:sp>
        <p:nvSpPr>
          <p:cNvPr id="652" name="Google Shape;652;p36"/>
          <p:cNvSpPr/>
          <p:nvPr/>
        </p:nvSpPr>
        <p:spPr>
          <a:xfrm rot="10800000">
            <a:off x="4890725" y="4958075"/>
            <a:ext cx="190800" cy="216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3" name="Google Shape;653;p36"/>
          <p:cNvGrpSpPr/>
          <p:nvPr/>
        </p:nvGrpSpPr>
        <p:grpSpPr>
          <a:xfrm>
            <a:off x="4606375" y="5862375"/>
            <a:ext cx="772200" cy="726150"/>
            <a:chOff x="7845125" y="1417625"/>
            <a:chExt cx="772200" cy="726150"/>
          </a:xfrm>
        </p:grpSpPr>
        <p:pic>
          <p:nvPicPr>
            <p:cNvPr id="654" name="Google Shape;654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91685" y="1417625"/>
              <a:ext cx="479089" cy="5540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5" name="Google Shape;655;p36"/>
            <p:cNvSpPr txBox="1"/>
            <p:nvPr/>
          </p:nvSpPr>
          <p:spPr>
            <a:xfrm>
              <a:off x="7845125" y="1889375"/>
              <a:ext cx="772200" cy="25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Customer</a:t>
              </a:r>
              <a:endParaRPr sz="1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6" name="Google Shape;656;p36"/>
          <p:cNvSpPr/>
          <p:nvPr/>
        </p:nvSpPr>
        <p:spPr>
          <a:xfrm>
            <a:off x="4942325" y="2040301"/>
            <a:ext cx="190800" cy="884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6"/>
          <p:cNvSpPr/>
          <p:nvPr/>
        </p:nvSpPr>
        <p:spPr>
          <a:xfrm>
            <a:off x="6961775" y="1458450"/>
            <a:ext cx="1005600" cy="55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Contract Digital Signing</a:t>
            </a:r>
            <a:endParaRPr sz="1000"/>
          </a:p>
        </p:txBody>
      </p:sp>
      <p:sp>
        <p:nvSpPr>
          <p:cNvPr id="658" name="Google Shape;658;p36"/>
          <p:cNvSpPr/>
          <p:nvPr/>
        </p:nvSpPr>
        <p:spPr>
          <a:xfrm rot="-5400000">
            <a:off x="6190450" y="1227000"/>
            <a:ext cx="190800" cy="1017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9" name="Google Shape;659;p36"/>
          <p:cNvGrpSpPr/>
          <p:nvPr/>
        </p:nvGrpSpPr>
        <p:grpSpPr>
          <a:xfrm>
            <a:off x="4203013" y="5177600"/>
            <a:ext cx="1578900" cy="470100"/>
            <a:chOff x="4736413" y="5177600"/>
            <a:chExt cx="1578900" cy="470100"/>
          </a:xfrm>
        </p:grpSpPr>
        <p:sp>
          <p:nvSpPr>
            <p:cNvPr id="660" name="Google Shape;660;p36"/>
            <p:cNvSpPr/>
            <p:nvPr/>
          </p:nvSpPr>
          <p:spPr>
            <a:xfrm>
              <a:off x="4736413" y="5177600"/>
              <a:ext cx="1578900" cy="4701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NDID </a:t>
              </a:r>
              <a:endParaRPr i="1"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Verification</a:t>
              </a:r>
              <a:endParaRPr i="1" sz="1000"/>
            </a:p>
          </p:txBody>
        </p:sp>
        <p:sp>
          <p:nvSpPr>
            <p:cNvPr id="661" name="Google Shape;661;p36"/>
            <p:cNvSpPr/>
            <p:nvPr/>
          </p:nvSpPr>
          <p:spPr>
            <a:xfrm>
              <a:off x="5674938" y="5263750"/>
              <a:ext cx="582000" cy="286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600"/>
                <a:t>RP</a:t>
              </a:r>
              <a:endParaRPr i="1" sz="600"/>
            </a:p>
          </p:txBody>
        </p:sp>
      </p:grpSp>
      <p:grpSp>
        <p:nvGrpSpPr>
          <p:cNvPr id="662" name="Google Shape;662;p36"/>
          <p:cNvGrpSpPr/>
          <p:nvPr/>
        </p:nvGrpSpPr>
        <p:grpSpPr>
          <a:xfrm>
            <a:off x="6622525" y="2983625"/>
            <a:ext cx="1369200" cy="554100"/>
            <a:chOff x="5114100" y="3888425"/>
            <a:chExt cx="1369200" cy="554100"/>
          </a:xfrm>
        </p:grpSpPr>
        <p:sp>
          <p:nvSpPr>
            <p:cNvPr id="663" name="Google Shape;663;p36"/>
            <p:cNvSpPr/>
            <p:nvPr/>
          </p:nvSpPr>
          <p:spPr>
            <a:xfrm>
              <a:off x="5114100" y="3888425"/>
              <a:ext cx="1369200" cy="5541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KYC by </a:t>
              </a:r>
              <a:endParaRPr i="1"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Others</a:t>
              </a:r>
              <a:endParaRPr i="1" sz="1000"/>
            </a:p>
          </p:txBody>
        </p:sp>
        <p:sp>
          <p:nvSpPr>
            <p:cNvPr id="664" name="Google Shape;664;p36"/>
            <p:cNvSpPr/>
            <p:nvPr/>
          </p:nvSpPr>
          <p:spPr>
            <a:xfrm>
              <a:off x="5805750" y="3973313"/>
              <a:ext cx="582000" cy="286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600"/>
                <a:t>RP</a:t>
              </a:r>
              <a:endParaRPr i="1" sz="600"/>
            </a:p>
          </p:txBody>
        </p:sp>
      </p:grpSp>
      <p:sp>
        <p:nvSpPr>
          <p:cNvPr id="665" name="Google Shape;665;p36"/>
          <p:cNvSpPr/>
          <p:nvPr/>
        </p:nvSpPr>
        <p:spPr>
          <a:xfrm>
            <a:off x="7369175" y="2082020"/>
            <a:ext cx="190800" cy="884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6"/>
          <p:cNvSpPr/>
          <p:nvPr/>
        </p:nvSpPr>
        <p:spPr>
          <a:xfrm rot="10800000">
            <a:off x="7100525" y="5646372"/>
            <a:ext cx="190800" cy="217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7" name="Google Shape;667;p36"/>
          <p:cNvGrpSpPr/>
          <p:nvPr/>
        </p:nvGrpSpPr>
        <p:grpSpPr>
          <a:xfrm>
            <a:off x="6406475" y="4508825"/>
            <a:ext cx="1578900" cy="442500"/>
            <a:chOff x="1853475" y="5072088"/>
            <a:chExt cx="1578900" cy="442500"/>
          </a:xfrm>
        </p:grpSpPr>
        <p:sp>
          <p:nvSpPr>
            <p:cNvPr id="668" name="Google Shape;668;p36"/>
            <p:cNvSpPr/>
            <p:nvPr/>
          </p:nvSpPr>
          <p:spPr>
            <a:xfrm>
              <a:off x="1853475" y="5072088"/>
              <a:ext cx="1578900" cy="4425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e-Signature</a:t>
              </a:r>
              <a:endParaRPr i="1" sz="1000"/>
            </a:p>
          </p:txBody>
        </p:sp>
        <p:sp>
          <p:nvSpPr>
            <p:cNvPr id="669" name="Google Shape;669;p36"/>
            <p:cNvSpPr/>
            <p:nvPr/>
          </p:nvSpPr>
          <p:spPr>
            <a:xfrm>
              <a:off x="2772175" y="5150238"/>
              <a:ext cx="582000" cy="286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600"/>
                <a:t>Digital Signing</a:t>
              </a:r>
              <a:endParaRPr i="1" sz="600"/>
            </a:p>
          </p:txBody>
        </p:sp>
      </p:grpSp>
      <p:sp>
        <p:nvSpPr>
          <p:cNvPr id="670" name="Google Shape;670;p36"/>
          <p:cNvSpPr/>
          <p:nvPr/>
        </p:nvSpPr>
        <p:spPr>
          <a:xfrm rot="10800000">
            <a:off x="7100525" y="4958075"/>
            <a:ext cx="190800" cy="216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1" name="Google Shape;671;p36"/>
          <p:cNvGrpSpPr/>
          <p:nvPr/>
        </p:nvGrpSpPr>
        <p:grpSpPr>
          <a:xfrm>
            <a:off x="6816175" y="5862375"/>
            <a:ext cx="772200" cy="726150"/>
            <a:chOff x="7845125" y="1417625"/>
            <a:chExt cx="772200" cy="726150"/>
          </a:xfrm>
        </p:grpSpPr>
        <p:pic>
          <p:nvPicPr>
            <p:cNvPr id="672" name="Google Shape;672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91685" y="1417625"/>
              <a:ext cx="479089" cy="5540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3" name="Google Shape;673;p36"/>
            <p:cNvSpPr txBox="1"/>
            <p:nvPr/>
          </p:nvSpPr>
          <p:spPr>
            <a:xfrm>
              <a:off x="7845125" y="1889375"/>
              <a:ext cx="772200" cy="25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Customer</a:t>
              </a:r>
              <a:endParaRPr sz="1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4" name="Google Shape;674;p36"/>
          <p:cNvGrpSpPr/>
          <p:nvPr/>
        </p:nvGrpSpPr>
        <p:grpSpPr>
          <a:xfrm>
            <a:off x="6412813" y="5177600"/>
            <a:ext cx="1578900" cy="470100"/>
            <a:chOff x="4736413" y="5177600"/>
            <a:chExt cx="1578900" cy="470100"/>
          </a:xfrm>
        </p:grpSpPr>
        <p:sp>
          <p:nvSpPr>
            <p:cNvPr id="675" name="Google Shape;675;p36"/>
            <p:cNvSpPr/>
            <p:nvPr/>
          </p:nvSpPr>
          <p:spPr>
            <a:xfrm>
              <a:off x="4736413" y="5177600"/>
              <a:ext cx="1578900" cy="4701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NDID </a:t>
              </a:r>
              <a:endParaRPr i="1"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Verification</a:t>
              </a:r>
              <a:endParaRPr i="1" sz="1000"/>
            </a:p>
          </p:txBody>
        </p:sp>
        <p:sp>
          <p:nvSpPr>
            <p:cNvPr id="676" name="Google Shape;676;p36"/>
            <p:cNvSpPr/>
            <p:nvPr/>
          </p:nvSpPr>
          <p:spPr>
            <a:xfrm>
              <a:off x="5674938" y="5263750"/>
              <a:ext cx="582000" cy="286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600"/>
                <a:t>RP</a:t>
              </a:r>
              <a:endParaRPr i="1" sz="600"/>
            </a:p>
          </p:txBody>
        </p:sp>
      </p:grpSp>
      <p:sp>
        <p:nvSpPr>
          <p:cNvPr id="677" name="Google Shape;677;p36"/>
          <p:cNvSpPr/>
          <p:nvPr/>
        </p:nvSpPr>
        <p:spPr>
          <a:xfrm>
            <a:off x="6406475" y="1367675"/>
            <a:ext cx="1632000" cy="4371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36"/>
          <p:cNvSpPr txBox="1"/>
          <p:nvPr/>
        </p:nvSpPr>
        <p:spPr>
          <a:xfrm>
            <a:off x="6433025" y="1130063"/>
            <a:ext cx="15789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Legally digital signing</a:t>
            </a:r>
            <a:endParaRPr sz="1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36"/>
          <p:cNvSpPr/>
          <p:nvPr/>
        </p:nvSpPr>
        <p:spPr>
          <a:xfrm>
            <a:off x="4149925" y="4468225"/>
            <a:ext cx="1632000" cy="1278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36"/>
          <p:cNvSpPr txBox="1"/>
          <p:nvPr/>
        </p:nvSpPr>
        <p:spPr>
          <a:xfrm>
            <a:off x="4196675" y="4228213"/>
            <a:ext cx="15789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IdP = TISCO Bank</a:t>
            </a:r>
            <a:endParaRPr sz="1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37"/>
          <p:cNvSpPr txBox="1"/>
          <p:nvPr>
            <p:ph type="title"/>
          </p:nvPr>
        </p:nvSpPr>
        <p:spPr>
          <a:xfrm>
            <a:off x="1881216" y="183787"/>
            <a:ext cx="71865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NCB e-Consent (Face-2-Face)</a:t>
            </a:r>
            <a:endParaRPr sz="3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Register NDID</a:t>
            </a:r>
            <a:endParaRPr sz="3000"/>
          </a:p>
        </p:txBody>
      </p:sp>
      <p:sp>
        <p:nvSpPr>
          <p:cNvPr id="687" name="Google Shape;687;p37"/>
          <p:cNvSpPr txBox="1"/>
          <p:nvPr>
            <p:ph idx="12" type="sldNum"/>
          </p:nvPr>
        </p:nvSpPr>
        <p:spPr>
          <a:xfrm>
            <a:off x="6553200" y="6526351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8" name="Google Shape;688;p37"/>
          <p:cNvSpPr/>
          <p:nvPr/>
        </p:nvSpPr>
        <p:spPr>
          <a:xfrm>
            <a:off x="81725" y="1367675"/>
            <a:ext cx="8829000" cy="838800"/>
          </a:xfrm>
          <a:prstGeom prst="rect">
            <a:avLst/>
          </a:prstGeom>
          <a:solidFill>
            <a:srgbClr val="53B8E0">
              <a:alpha val="27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37"/>
          <p:cNvSpPr/>
          <p:nvPr/>
        </p:nvSpPr>
        <p:spPr>
          <a:xfrm>
            <a:off x="81725" y="2206275"/>
            <a:ext cx="8829000" cy="3592500"/>
          </a:xfrm>
          <a:prstGeom prst="rect">
            <a:avLst/>
          </a:prstGeom>
          <a:solidFill>
            <a:srgbClr val="B053E0">
              <a:alpha val="27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512025" y="1458450"/>
            <a:ext cx="1369200" cy="55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กดปุ่มรับลูกค้า (ระบุ Critical, High, Low ที่ต้องการ)</a:t>
            </a:r>
            <a:endParaRPr sz="1000"/>
          </a:p>
        </p:txBody>
      </p:sp>
      <p:sp>
        <p:nvSpPr>
          <p:cNvPr id="691" name="Google Shape;691;p37"/>
          <p:cNvSpPr/>
          <p:nvPr/>
        </p:nvSpPr>
        <p:spPr>
          <a:xfrm>
            <a:off x="2243425" y="1458450"/>
            <a:ext cx="1369200" cy="55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กรอกข้อมูลเพื่อทำสัญญา</a:t>
            </a:r>
            <a:endParaRPr sz="1000"/>
          </a:p>
        </p:txBody>
      </p:sp>
      <p:sp>
        <p:nvSpPr>
          <p:cNvPr id="692" name="Google Shape;692;p37"/>
          <p:cNvSpPr/>
          <p:nvPr/>
        </p:nvSpPr>
        <p:spPr>
          <a:xfrm>
            <a:off x="188325" y="3695725"/>
            <a:ext cx="2016600" cy="2043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3" name="Google Shape;693;p37"/>
          <p:cNvGrpSpPr/>
          <p:nvPr/>
        </p:nvGrpSpPr>
        <p:grpSpPr>
          <a:xfrm>
            <a:off x="407175" y="2351975"/>
            <a:ext cx="1578900" cy="1214700"/>
            <a:chOff x="736200" y="2979275"/>
            <a:chExt cx="1578900" cy="1214700"/>
          </a:xfrm>
        </p:grpSpPr>
        <p:sp>
          <p:nvSpPr>
            <p:cNvPr id="694" name="Google Shape;694;p37"/>
            <p:cNvSpPr/>
            <p:nvPr/>
          </p:nvSpPr>
          <p:spPr>
            <a:xfrm>
              <a:off x="736200" y="2979275"/>
              <a:ext cx="1578900" cy="12147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Identification Document </a:t>
              </a:r>
              <a:endParaRPr i="1"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Verification</a:t>
              </a:r>
              <a:endParaRPr i="1" sz="1000"/>
            </a:p>
          </p:txBody>
        </p:sp>
        <p:sp>
          <p:nvSpPr>
            <p:cNvPr id="695" name="Google Shape;695;p37"/>
            <p:cNvSpPr/>
            <p:nvPr/>
          </p:nvSpPr>
          <p:spPr>
            <a:xfrm>
              <a:off x="1653875" y="3068100"/>
              <a:ext cx="582000" cy="286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600"/>
                <a:t>DOPA Online</a:t>
              </a:r>
              <a:endParaRPr i="1" sz="600"/>
            </a:p>
          </p:txBody>
        </p:sp>
        <p:sp>
          <p:nvSpPr>
            <p:cNvPr id="696" name="Google Shape;696;p37"/>
            <p:cNvSpPr/>
            <p:nvPr/>
          </p:nvSpPr>
          <p:spPr>
            <a:xfrm>
              <a:off x="1654000" y="3447450"/>
              <a:ext cx="582000" cy="286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600"/>
                <a:t>ICAO NFC</a:t>
              </a:r>
              <a:endParaRPr i="1" sz="600"/>
            </a:p>
          </p:txBody>
        </p:sp>
        <p:sp>
          <p:nvSpPr>
            <p:cNvPr id="697" name="Google Shape;697;p37"/>
            <p:cNvSpPr/>
            <p:nvPr/>
          </p:nvSpPr>
          <p:spPr>
            <a:xfrm>
              <a:off x="1653875" y="3826800"/>
              <a:ext cx="582000" cy="286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600"/>
                <a:t>Image Fraud Prediction</a:t>
              </a:r>
              <a:endParaRPr i="1" sz="600"/>
            </a:p>
          </p:txBody>
        </p:sp>
      </p:grpSp>
      <p:grpSp>
        <p:nvGrpSpPr>
          <p:cNvPr id="698" name="Google Shape;698;p37"/>
          <p:cNvGrpSpPr/>
          <p:nvPr/>
        </p:nvGrpSpPr>
        <p:grpSpPr>
          <a:xfrm>
            <a:off x="407175" y="3757675"/>
            <a:ext cx="1578900" cy="838800"/>
            <a:chOff x="1851025" y="2317850"/>
            <a:chExt cx="1578900" cy="838800"/>
          </a:xfrm>
        </p:grpSpPr>
        <p:sp>
          <p:nvSpPr>
            <p:cNvPr id="699" name="Google Shape;699;p37"/>
            <p:cNvSpPr/>
            <p:nvPr/>
          </p:nvSpPr>
          <p:spPr>
            <a:xfrm>
              <a:off x="1851025" y="2317850"/>
              <a:ext cx="1578900" cy="8388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Customer </a:t>
              </a:r>
              <a:endParaRPr i="1"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Presenting</a:t>
              </a:r>
              <a:endParaRPr i="1" sz="1000"/>
            </a:p>
          </p:txBody>
        </p:sp>
        <p:sp>
          <p:nvSpPr>
            <p:cNvPr id="700" name="Google Shape;700;p37"/>
            <p:cNvSpPr/>
            <p:nvPr/>
          </p:nvSpPr>
          <p:spPr>
            <a:xfrm>
              <a:off x="2771275" y="2416500"/>
              <a:ext cx="582000" cy="286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600"/>
                <a:t>Image Capture</a:t>
              </a:r>
              <a:endParaRPr i="1" sz="600"/>
            </a:p>
          </p:txBody>
        </p:sp>
        <p:sp>
          <p:nvSpPr>
            <p:cNvPr id="701" name="Google Shape;701;p37"/>
            <p:cNvSpPr/>
            <p:nvPr/>
          </p:nvSpPr>
          <p:spPr>
            <a:xfrm>
              <a:off x="2771150" y="2777250"/>
              <a:ext cx="582000" cy="286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600"/>
                <a:t>Liveness Detection</a:t>
              </a:r>
              <a:endParaRPr i="1" sz="600"/>
            </a:p>
          </p:txBody>
        </p:sp>
      </p:grpSp>
      <p:grpSp>
        <p:nvGrpSpPr>
          <p:cNvPr id="702" name="Google Shape;702;p37"/>
          <p:cNvGrpSpPr/>
          <p:nvPr/>
        </p:nvGrpSpPr>
        <p:grpSpPr>
          <a:xfrm>
            <a:off x="407175" y="4832325"/>
            <a:ext cx="1578900" cy="838800"/>
            <a:chOff x="3840825" y="3042875"/>
            <a:chExt cx="1578900" cy="838800"/>
          </a:xfrm>
        </p:grpSpPr>
        <p:sp>
          <p:nvSpPr>
            <p:cNvPr id="703" name="Google Shape;703;p37"/>
            <p:cNvSpPr/>
            <p:nvPr/>
          </p:nvSpPr>
          <p:spPr>
            <a:xfrm>
              <a:off x="3840825" y="3042875"/>
              <a:ext cx="1578900" cy="8388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Customer</a:t>
              </a:r>
              <a:endParaRPr i="1"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Verification</a:t>
              </a:r>
              <a:endParaRPr i="1" sz="1000"/>
            </a:p>
          </p:txBody>
        </p:sp>
        <p:sp>
          <p:nvSpPr>
            <p:cNvPr id="704" name="Google Shape;704;p37"/>
            <p:cNvSpPr/>
            <p:nvPr/>
          </p:nvSpPr>
          <p:spPr>
            <a:xfrm>
              <a:off x="4760950" y="3127300"/>
              <a:ext cx="582000" cy="286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600"/>
                <a:t>Facial Recog.</a:t>
              </a:r>
              <a:endParaRPr i="1" sz="600"/>
            </a:p>
          </p:txBody>
        </p:sp>
        <p:sp>
          <p:nvSpPr>
            <p:cNvPr id="705" name="Google Shape;705;p37"/>
            <p:cNvSpPr/>
            <p:nvPr/>
          </p:nvSpPr>
          <p:spPr>
            <a:xfrm>
              <a:off x="4761975" y="3517638"/>
              <a:ext cx="582000" cy="286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600"/>
                <a:t>NDID by IdP </a:t>
              </a:r>
              <a:r>
                <a:rPr i="1" lang="en-US" sz="600">
                  <a:solidFill>
                    <a:srgbClr val="FF0000"/>
                  </a:solidFill>
                </a:rPr>
                <a:t>*</a:t>
              </a:r>
              <a:endParaRPr i="1" sz="600">
                <a:solidFill>
                  <a:srgbClr val="FF0000"/>
                </a:solidFill>
              </a:endParaRPr>
            </a:p>
          </p:txBody>
        </p:sp>
      </p:grpSp>
      <p:sp>
        <p:nvSpPr>
          <p:cNvPr id="706" name="Google Shape;706;p37"/>
          <p:cNvSpPr/>
          <p:nvPr/>
        </p:nvSpPr>
        <p:spPr>
          <a:xfrm>
            <a:off x="1101225" y="2085225"/>
            <a:ext cx="190800" cy="216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7"/>
          <p:cNvSpPr/>
          <p:nvPr/>
        </p:nvSpPr>
        <p:spPr>
          <a:xfrm>
            <a:off x="1101225" y="3592125"/>
            <a:ext cx="190800" cy="216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7"/>
          <p:cNvSpPr txBox="1"/>
          <p:nvPr/>
        </p:nvSpPr>
        <p:spPr>
          <a:xfrm rot="5400000">
            <a:off x="1490975" y="4537350"/>
            <a:ext cx="17169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Depending on requesting IAL</a:t>
            </a:r>
            <a:endParaRPr sz="1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37"/>
          <p:cNvSpPr/>
          <p:nvPr/>
        </p:nvSpPr>
        <p:spPr>
          <a:xfrm>
            <a:off x="2091025" y="2085225"/>
            <a:ext cx="964800" cy="884400"/>
          </a:xfrm>
          <a:prstGeom prst="bentUpArrow">
            <a:avLst>
              <a:gd fmla="val 9157" name="adj1"/>
              <a:gd fmla="val 8220" name="adj2"/>
              <a:gd fmla="val 8973" name="adj3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7"/>
          <p:cNvSpPr/>
          <p:nvPr/>
        </p:nvSpPr>
        <p:spPr>
          <a:xfrm>
            <a:off x="1101225" y="4621925"/>
            <a:ext cx="190800" cy="216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7"/>
          <p:cNvSpPr/>
          <p:nvPr/>
        </p:nvSpPr>
        <p:spPr>
          <a:xfrm>
            <a:off x="4203425" y="1458450"/>
            <a:ext cx="1211400" cy="55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Register NDID</a:t>
            </a:r>
            <a:endParaRPr sz="1000"/>
          </a:p>
        </p:txBody>
      </p:sp>
      <p:sp>
        <p:nvSpPr>
          <p:cNvPr id="712" name="Google Shape;712;p37"/>
          <p:cNvSpPr/>
          <p:nvPr/>
        </p:nvSpPr>
        <p:spPr>
          <a:xfrm rot="-5400000">
            <a:off x="3812625" y="1514250"/>
            <a:ext cx="190800" cy="442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37"/>
          <p:cNvSpPr/>
          <p:nvPr/>
        </p:nvSpPr>
        <p:spPr>
          <a:xfrm rot="10800000">
            <a:off x="6338525" y="5646372"/>
            <a:ext cx="190800" cy="217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4" name="Google Shape;714;p37"/>
          <p:cNvGrpSpPr/>
          <p:nvPr/>
        </p:nvGrpSpPr>
        <p:grpSpPr>
          <a:xfrm>
            <a:off x="5644475" y="4508825"/>
            <a:ext cx="1578900" cy="442500"/>
            <a:chOff x="1853475" y="5072088"/>
            <a:chExt cx="1578900" cy="442500"/>
          </a:xfrm>
        </p:grpSpPr>
        <p:sp>
          <p:nvSpPr>
            <p:cNvPr id="715" name="Google Shape;715;p37"/>
            <p:cNvSpPr/>
            <p:nvPr/>
          </p:nvSpPr>
          <p:spPr>
            <a:xfrm>
              <a:off x="1853475" y="5072088"/>
              <a:ext cx="1578900" cy="4425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e-Signature</a:t>
              </a:r>
              <a:endParaRPr i="1" sz="1000"/>
            </a:p>
          </p:txBody>
        </p:sp>
        <p:sp>
          <p:nvSpPr>
            <p:cNvPr id="716" name="Google Shape;716;p37"/>
            <p:cNvSpPr/>
            <p:nvPr/>
          </p:nvSpPr>
          <p:spPr>
            <a:xfrm>
              <a:off x="2772175" y="5150238"/>
              <a:ext cx="582000" cy="286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600"/>
                <a:t>Digital Signing</a:t>
              </a:r>
              <a:endParaRPr i="1" sz="600"/>
            </a:p>
          </p:txBody>
        </p:sp>
      </p:grpSp>
      <p:sp>
        <p:nvSpPr>
          <p:cNvPr id="717" name="Google Shape;717;p37"/>
          <p:cNvSpPr/>
          <p:nvPr/>
        </p:nvSpPr>
        <p:spPr>
          <a:xfrm rot="10800000">
            <a:off x="6338525" y="4958075"/>
            <a:ext cx="190800" cy="216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8" name="Google Shape;718;p37"/>
          <p:cNvGrpSpPr/>
          <p:nvPr/>
        </p:nvGrpSpPr>
        <p:grpSpPr>
          <a:xfrm>
            <a:off x="6054175" y="5862375"/>
            <a:ext cx="772200" cy="726150"/>
            <a:chOff x="7845125" y="1417625"/>
            <a:chExt cx="772200" cy="726150"/>
          </a:xfrm>
        </p:grpSpPr>
        <p:pic>
          <p:nvPicPr>
            <p:cNvPr id="719" name="Google Shape;719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91685" y="1417625"/>
              <a:ext cx="479089" cy="5540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0" name="Google Shape;720;p37"/>
            <p:cNvSpPr txBox="1"/>
            <p:nvPr/>
          </p:nvSpPr>
          <p:spPr>
            <a:xfrm>
              <a:off x="7845125" y="1889375"/>
              <a:ext cx="772200" cy="25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Customer</a:t>
              </a:r>
              <a:endParaRPr sz="1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1" name="Google Shape;721;p37"/>
          <p:cNvGrpSpPr/>
          <p:nvPr/>
        </p:nvGrpSpPr>
        <p:grpSpPr>
          <a:xfrm>
            <a:off x="3864025" y="2676238"/>
            <a:ext cx="1578900" cy="442500"/>
            <a:chOff x="1853475" y="5072088"/>
            <a:chExt cx="1578900" cy="442500"/>
          </a:xfrm>
        </p:grpSpPr>
        <p:sp>
          <p:nvSpPr>
            <p:cNvPr id="722" name="Google Shape;722;p37"/>
            <p:cNvSpPr/>
            <p:nvPr/>
          </p:nvSpPr>
          <p:spPr>
            <a:xfrm>
              <a:off x="1853475" y="5072088"/>
              <a:ext cx="1578900" cy="4425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e-Signature</a:t>
              </a:r>
              <a:endParaRPr i="1" sz="1000"/>
            </a:p>
          </p:txBody>
        </p:sp>
        <p:sp>
          <p:nvSpPr>
            <p:cNvPr id="723" name="Google Shape;723;p37"/>
            <p:cNvSpPr/>
            <p:nvPr/>
          </p:nvSpPr>
          <p:spPr>
            <a:xfrm>
              <a:off x="2772175" y="5150238"/>
              <a:ext cx="582000" cy="286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600"/>
                <a:t>Create PKI</a:t>
              </a:r>
              <a:endParaRPr i="1" sz="600"/>
            </a:p>
          </p:txBody>
        </p:sp>
      </p:grpSp>
      <p:grpSp>
        <p:nvGrpSpPr>
          <p:cNvPr id="724" name="Google Shape;724;p37"/>
          <p:cNvGrpSpPr/>
          <p:nvPr/>
        </p:nvGrpSpPr>
        <p:grpSpPr>
          <a:xfrm>
            <a:off x="3864013" y="3431225"/>
            <a:ext cx="1578900" cy="838800"/>
            <a:chOff x="4630575" y="4972563"/>
            <a:chExt cx="1578900" cy="838800"/>
          </a:xfrm>
        </p:grpSpPr>
        <p:sp>
          <p:nvSpPr>
            <p:cNvPr id="725" name="Google Shape;725;p37"/>
            <p:cNvSpPr/>
            <p:nvPr/>
          </p:nvSpPr>
          <p:spPr>
            <a:xfrm>
              <a:off x="4630575" y="4972563"/>
              <a:ext cx="1578900" cy="8388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NDID </a:t>
              </a:r>
              <a:endParaRPr i="1"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Enrollment</a:t>
              </a:r>
              <a:endParaRPr i="1" sz="1000"/>
            </a:p>
          </p:txBody>
        </p:sp>
        <p:sp>
          <p:nvSpPr>
            <p:cNvPr id="726" name="Google Shape;726;p37"/>
            <p:cNvSpPr/>
            <p:nvPr/>
          </p:nvSpPr>
          <p:spPr>
            <a:xfrm>
              <a:off x="5550825" y="5057463"/>
              <a:ext cx="582000" cy="286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600"/>
                <a:t>IdP</a:t>
              </a:r>
              <a:endParaRPr i="1" sz="600"/>
            </a:p>
          </p:txBody>
        </p:sp>
        <p:sp>
          <p:nvSpPr>
            <p:cNvPr id="727" name="Google Shape;727;p37"/>
            <p:cNvSpPr/>
            <p:nvPr/>
          </p:nvSpPr>
          <p:spPr>
            <a:xfrm>
              <a:off x="5550700" y="5456288"/>
              <a:ext cx="582000" cy="286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600"/>
                <a:t>AS</a:t>
              </a:r>
              <a:endParaRPr i="1" sz="600"/>
            </a:p>
          </p:txBody>
        </p:sp>
      </p:grpSp>
      <p:sp>
        <p:nvSpPr>
          <p:cNvPr id="728" name="Google Shape;728;p37"/>
          <p:cNvSpPr/>
          <p:nvPr/>
        </p:nvSpPr>
        <p:spPr>
          <a:xfrm>
            <a:off x="4666025" y="3122901"/>
            <a:ext cx="190800" cy="286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37"/>
          <p:cNvSpPr/>
          <p:nvPr/>
        </p:nvSpPr>
        <p:spPr>
          <a:xfrm>
            <a:off x="4666025" y="2053379"/>
            <a:ext cx="190800" cy="554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37"/>
          <p:cNvSpPr/>
          <p:nvPr/>
        </p:nvSpPr>
        <p:spPr>
          <a:xfrm>
            <a:off x="6011025" y="1458450"/>
            <a:ext cx="1005600" cy="55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Request NCB e-Consent</a:t>
            </a:r>
            <a:endParaRPr sz="1000"/>
          </a:p>
        </p:txBody>
      </p:sp>
      <p:sp>
        <p:nvSpPr>
          <p:cNvPr id="731" name="Google Shape;731;p37"/>
          <p:cNvSpPr/>
          <p:nvPr/>
        </p:nvSpPr>
        <p:spPr>
          <a:xfrm rot="-5400000">
            <a:off x="5641950" y="1514250"/>
            <a:ext cx="190800" cy="442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7"/>
          <p:cNvSpPr/>
          <p:nvPr/>
        </p:nvSpPr>
        <p:spPr>
          <a:xfrm>
            <a:off x="7799975" y="1458450"/>
            <a:ext cx="1005600" cy="55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Contract Digital Signing</a:t>
            </a:r>
            <a:endParaRPr sz="1000"/>
          </a:p>
        </p:txBody>
      </p:sp>
      <p:sp>
        <p:nvSpPr>
          <p:cNvPr id="733" name="Google Shape;733;p37"/>
          <p:cNvSpPr/>
          <p:nvPr/>
        </p:nvSpPr>
        <p:spPr>
          <a:xfrm rot="-5400000">
            <a:off x="7427200" y="1514250"/>
            <a:ext cx="190800" cy="442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4" name="Google Shape;734;p37"/>
          <p:cNvGrpSpPr/>
          <p:nvPr/>
        </p:nvGrpSpPr>
        <p:grpSpPr>
          <a:xfrm>
            <a:off x="5650813" y="5177600"/>
            <a:ext cx="1578900" cy="470100"/>
            <a:chOff x="4736413" y="5177600"/>
            <a:chExt cx="1578900" cy="470100"/>
          </a:xfrm>
        </p:grpSpPr>
        <p:sp>
          <p:nvSpPr>
            <p:cNvPr id="735" name="Google Shape;735;p37"/>
            <p:cNvSpPr/>
            <p:nvPr/>
          </p:nvSpPr>
          <p:spPr>
            <a:xfrm>
              <a:off x="4736413" y="5177600"/>
              <a:ext cx="1578900" cy="4701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NDID </a:t>
              </a:r>
              <a:endParaRPr i="1"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Verification</a:t>
              </a:r>
              <a:endParaRPr i="1" sz="1000"/>
            </a:p>
          </p:txBody>
        </p:sp>
        <p:sp>
          <p:nvSpPr>
            <p:cNvPr id="736" name="Google Shape;736;p37"/>
            <p:cNvSpPr/>
            <p:nvPr/>
          </p:nvSpPr>
          <p:spPr>
            <a:xfrm>
              <a:off x="5674938" y="5263750"/>
              <a:ext cx="582000" cy="286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600"/>
                <a:t>RP</a:t>
              </a:r>
              <a:endParaRPr i="1" sz="600"/>
            </a:p>
          </p:txBody>
        </p:sp>
      </p:grpSp>
      <p:grpSp>
        <p:nvGrpSpPr>
          <p:cNvPr id="737" name="Google Shape;737;p37"/>
          <p:cNvGrpSpPr/>
          <p:nvPr/>
        </p:nvGrpSpPr>
        <p:grpSpPr>
          <a:xfrm>
            <a:off x="7436375" y="2987163"/>
            <a:ext cx="1369200" cy="554100"/>
            <a:chOff x="5114100" y="3888425"/>
            <a:chExt cx="1369200" cy="554100"/>
          </a:xfrm>
        </p:grpSpPr>
        <p:sp>
          <p:nvSpPr>
            <p:cNvPr id="738" name="Google Shape;738;p37"/>
            <p:cNvSpPr/>
            <p:nvPr/>
          </p:nvSpPr>
          <p:spPr>
            <a:xfrm>
              <a:off x="5114100" y="3888425"/>
              <a:ext cx="1369200" cy="5541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KYC by </a:t>
              </a:r>
              <a:endParaRPr i="1"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Others</a:t>
              </a:r>
              <a:endParaRPr i="1" sz="1000"/>
            </a:p>
          </p:txBody>
        </p:sp>
        <p:sp>
          <p:nvSpPr>
            <p:cNvPr id="739" name="Google Shape;739;p37"/>
            <p:cNvSpPr/>
            <p:nvPr/>
          </p:nvSpPr>
          <p:spPr>
            <a:xfrm>
              <a:off x="5805750" y="3973313"/>
              <a:ext cx="582000" cy="286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600"/>
                <a:t>RP</a:t>
              </a:r>
              <a:endParaRPr i="1" sz="600"/>
            </a:p>
          </p:txBody>
        </p:sp>
      </p:grpSp>
      <p:sp>
        <p:nvSpPr>
          <p:cNvPr id="740" name="Google Shape;740;p37"/>
          <p:cNvSpPr/>
          <p:nvPr/>
        </p:nvSpPr>
        <p:spPr>
          <a:xfrm>
            <a:off x="8207375" y="2082030"/>
            <a:ext cx="190800" cy="838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7"/>
          <p:cNvSpPr/>
          <p:nvPr/>
        </p:nvSpPr>
        <p:spPr>
          <a:xfrm rot="10800000">
            <a:off x="7938725" y="5646372"/>
            <a:ext cx="190800" cy="217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2" name="Google Shape;742;p37"/>
          <p:cNvGrpSpPr/>
          <p:nvPr/>
        </p:nvGrpSpPr>
        <p:grpSpPr>
          <a:xfrm>
            <a:off x="7244675" y="4508825"/>
            <a:ext cx="1578900" cy="442500"/>
            <a:chOff x="1853475" y="5072088"/>
            <a:chExt cx="1578900" cy="442500"/>
          </a:xfrm>
        </p:grpSpPr>
        <p:sp>
          <p:nvSpPr>
            <p:cNvPr id="743" name="Google Shape;743;p37"/>
            <p:cNvSpPr/>
            <p:nvPr/>
          </p:nvSpPr>
          <p:spPr>
            <a:xfrm>
              <a:off x="1853475" y="5072088"/>
              <a:ext cx="1578900" cy="4425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e-Signature</a:t>
              </a:r>
              <a:endParaRPr i="1" sz="1000"/>
            </a:p>
          </p:txBody>
        </p:sp>
        <p:sp>
          <p:nvSpPr>
            <p:cNvPr id="744" name="Google Shape;744;p37"/>
            <p:cNvSpPr/>
            <p:nvPr/>
          </p:nvSpPr>
          <p:spPr>
            <a:xfrm>
              <a:off x="2772175" y="5150238"/>
              <a:ext cx="582000" cy="286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600"/>
                <a:t>Digital Signing</a:t>
              </a:r>
              <a:endParaRPr i="1" sz="600"/>
            </a:p>
          </p:txBody>
        </p:sp>
      </p:grpSp>
      <p:sp>
        <p:nvSpPr>
          <p:cNvPr id="745" name="Google Shape;745;p37"/>
          <p:cNvSpPr/>
          <p:nvPr/>
        </p:nvSpPr>
        <p:spPr>
          <a:xfrm rot="10800000">
            <a:off x="7938725" y="4958075"/>
            <a:ext cx="190800" cy="216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6" name="Google Shape;746;p37"/>
          <p:cNvGrpSpPr/>
          <p:nvPr/>
        </p:nvGrpSpPr>
        <p:grpSpPr>
          <a:xfrm>
            <a:off x="7654375" y="5862375"/>
            <a:ext cx="772200" cy="726150"/>
            <a:chOff x="7845125" y="1417625"/>
            <a:chExt cx="772200" cy="726150"/>
          </a:xfrm>
        </p:grpSpPr>
        <p:pic>
          <p:nvPicPr>
            <p:cNvPr id="747" name="Google Shape;747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91685" y="1417625"/>
              <a:ext cx="479089" cy="5540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8" name="Google Shape;748;p37"/>
            <p:cNvSpPr txBox="1"/>
            <p:nvPr/>
          </p:nvSpPr>
          <p:spPr>
            <a:xfrm>
              <a:off x="7845125" y="1889375"/>
              <a:ext cx="772200" cy="25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Customer</a:t>
              </a:r>
              <a:endParaRPr sz="1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9" name="Google Shape;749;p37"/>
          <p:cNvGrpSpPr/>
          <p:nvPr/>
        </p:nvGrpSpPr>
        <p:grpSpPr>
          <a:xfrm>
            <a:off x="7251013" y="5177600"/>
            <a:ext cx="1578900" cy="470100"/>
            <a:chOff x="4736413" y="5177600"/>
            <a:chExt cx="1578900" cy="470100"/>
          </a:xfrm>
        </p:grpSpPr>
        <p:sp>
          <p:nvSpPr>
            <p:cNvPr id="750" name="Google Shape;750;p37"/>
            <p:cNvSpPr/>
            <p:nvPr/>
          </p:nvSpPr>
          <p:spPr>
            <a:xfrm>
              <a:off x="4736413" y="5177600"/>
              <a:ext cx="1578900" cy="4701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NDID </a:t>
              </a:r>
              <a:endParaRPr i="1"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Verification</a:t>
              </a:r>
              <a:endParaRPr i="1" sz="1000"/>
            </a:p>
          </p:txBody>
        </p:sp>
        <p:sp>
          <p:nvSpPr>
            <p:cNvPr id="751" name="Google Shape;751;p37"/>
            <p:cNvSpPr/>
            <p:nvPr/>
          </p:nvSpPr>
          <p:spPr>
            <a:xfrm>
              <a:off x="5674938" y="5263750"/>
              <a:ext cx="582000" cy="286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600"/>
                <a:t>RP</a:t>
              </a:r>
              <a:endParaRPr i="1" sz="600"/>
            </a:p>
          </p:txBody>
        </p:sp>
      </p:grpSp>
      <p:sp>
        <p:nvSpPr>
          <p:cNvPr id="752" name="Google Shape;752;p37"/>
          <p:cNvSpPr/>
          <p:nvPr/>
        </p:nvSpPr>
        <p:spPr>
          <a:xfrm>
            <a:off x="7244675" y="1367675"/>
            <a:ext cx="1632000" cy="4371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37"/>
          <p:cNvSpPr txBox="1"/>
          <p:nvPr/>
        </p:nvSpPr>
        <p:spPr>
          <a:xfrm>
            <a:off x="7244675" y="1130063"/>
            <a:ext cx="15789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Legally digital signing</a:t>
            </a:r>
            <a:endParaRPr sz="1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4" name="Google Shape;754;p37"/>
          <p:cNvGrpSpPr/>
          <p:nvPr/>
        </p:nvGrpSpPr>
        <p:grpSpPr>
          <a:xfrm>
            <a:off x="5800925" y="2983638"/>
            <a:ext cx="1369200" cy="554100"/>
            <a:chOff x="5114100" y="3888425"/>
            <a:chExt cx="1369200" cy="554100"/>
          </a:xfrm>
        </p:grpSpPr>
        <p:sp>
          <p:nvSpPr>
            <p:cNvPr id="755" name="Google Shape;755;p37"/>
            <p:cNvSpPr/>
            <p:nvPr/>
          </p:nvSpPr>
          <p:spPr>
            <a:xfrm>
              <a:off x="5114100" y="3888425"/>
              <a:ext cx="1369200" cy="5541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KYC by </a:t>
              </a:r>
              <a:endParaRPr i="1"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Others</a:t>
              </a:r>
              <a:endParaRPr i="1" sz="1000"/>
            </a:p>
          </p:txBody>
        </p:sp>
        <p:sp>
          <p:nvSpPr>
            <p:cNvPr id="756" name="Google Shape;756;p37"/>
            <p:cNvSpPr/>
            <p:nvPr/>
          </p:nvSpPr>
          <p:spPr>
            <a:xfrm>
              <a:off x="5805750" y="3973313"/>
              <a:ext cx="582000" cy="286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600"/>
                <a:t>RP</a:t>
              </a:r>
              <a:endParaRPr i="1" sz="600"/>
            </a:p>
          </p:txBody>
        </p:sp>
      </p:grpSp>
      <p:sp>
        <p:nvSpPr>
          <p:cNvPr id="757" name="Google Shape;757;p37"/>
          <p:cNvSpPr/>
          <p:nvPr/>
        </p:nvSpPr>
        <p:spPr>
          <a:xfrm>
            <a:off x="6390125" y="2040301"/>
            <a:ext cx="190800" cy="884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38"/>
          <p:cNvSpPr txBox="1"/>
          <p:nvPr>
            <p:ph type="title"/>
          </p:nvPr>
        </p:nvSpPr>
        <p:spPr>
          <a:xfrm>
            <a:off x="1881216" y="183787"/>
            <a:ext cx="71865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NCB e-Consent (Rapid LAAL)</a:t>
            </a:r>
            <a:endParaRPr sz="3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Existing NDID</a:t>
            </a:r>
            <a:endParaRPr sz="3000"/>
          </a:p>
        </p:txBody>
      </p:sp>
      <p:sp>
        <p:nvSpPr>
          <p:cNvPr id="764" name="Google Shape;764;p38"/>
          <p:cNvSpPr txBox="1"/>
          <p:nvPr>
            <p:ph idx="12" type="sldNum"/>
          </p:nvPr>
        </p:nvSpPr>
        <p:spPr>
          <a:xfrm>
            <a:off x="6553200" y="6526351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5" name="Google Shape;765;p38"/>
          <p:cNvSpPr/>
          <p:nvPr/>
        </p:nvSpPr>
        <p:spPr>
          <a:xfrm>
            <a:off x="81725" y="2053475"/>
            <a:ext cx="8829000" cy="838800"/>
          </a:xfrm>
          <a:prstGeom prst="rect">
            <a:avLst/>
          </a:prstGeom>
          <a:solidFill>
            <a:srgbClr val="53B8E0">
              <a:alpha val="27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38"/>
          <p:cNvSpPr/>
          <p:nvPr/>
        </p:nvSpPr>
        <p:spPr>
          <a:xfrm>
            <a:off x="81725" y="2892075"/>
            <a:ext cx="8829000" cy="2975700"/>
          </a:xfrm>
          <a:prstGeom prst="rect">
            <a:avLst/>
          </a:prstGeom>
          <a:solidFill>
            <a:srgbClr val="B053E0">
              <a:alpha val="27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7" name="Google Shape;767;p38"/>
          <p:cNvGrpSpPr/>
          <p:nvPr/>
        </p:nvGrpSpPr>
        <p:grpSpPr>
          <a:xfrm>
            <a:off x="2143325" y="3364638"/>
            <a:ext cx="1369200" cy="554100"/>
            <a:chOff x="5114100" y="3888425"/>
            <a:chExt cx="1369200" cy="554100"/>
          </a:xfrm>
        </p:grpSpPr>
        <p:sp>
          <p:nvSpPr>
            <p:cNvPr id="768" name="Google Shape;768;p38"/>
            <p:cNvSpPr/>
            <p:nvPr/>
          </p:nvSpPr>
          <p:spPr>
            <a:xfrm>
              <a:off x="5114100" y="3888425"/>
              <a:ext cx="1369200" cy="5541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KYC by </a:t>
              </a:r>
              <a:endParaRPr i="1"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Others</a:t>
              </a:r>
              <a:endParaRPr i="1" sz="1000"/>
            </a:p>
          </p:txBody>
        </p:sp>
        <p:sp>
          <p:nvSpPr>
            <p:cNvPr id="769" name="Google Shape;769;p38"/>
            <p:cNvSpPr/>
            <p:nvPr/>
          </p:nvSpPr>
          <p:spPr>
            <a:xfrm>
              <a:off x="5805750" y="3973313"/>
              <a:ext cx="582000" cy="286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600"/>
                <a:t>RP</a:t>
              </a:r>
              <a:endParaRPr i="1" sz="600"/>
            </a:p>
          </p:txBody>
        </p:sp>
      </p:grpSp>
      <p:sp>
        <p:nvSpPr>
          <p:cNvPr id="770" name="Google Shape;770;p38"/>
          <p:cNvSpPr/>
          <p:nvPr/>
        </p:nvSpPr>
        <p:spPr>
          <a:xfrm>
            <a:off x="2222225" y="2144250"/>
            <a:ext cx="1211400" cy="55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Request NCB e-Consent</a:t>
            </a:r>
            <a:endParaRPr sz="1000"/>
          </a:p>
        </p:txBody>
      </p:sp>
      <p:sp>
        <p:nvSpPr>
          <p:cNvPr id="771" name="Google Shape;771;p38"/>
          <p:cNvSpPr/>
          <p:nvPr/>
        </p:nvSpPr>
        <p:spPr>
          <a:xfrm rot="10800000">
            <a:off x="2732525" y="5576035"/>
            <a:ext cx="190800" cy="217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2" name="Google Shape;772;p38"/>
          <p:cNvGrpSpPr/>
          <p:nvPr/>
        </p:nvGrpSpPr>
        <p:grpSpPr>
          <a:xfrm>
            <a:off x="2063075" y="4356425"/>
            <a:ext cx="1578900" cy="442500"/>
            <a:chOff x="1853475" y="5072088"/>
            <a:chExt cx="1578900" cy="442500"/>
          </a:xfrm>
        </p:grpSpPr>
        <p:sp>
          <p:nvSpPr>
            <p:cNvPr id="773" name="Google Shape;773;p38"/>
            <p:cNvSpPr/>
            <p:nvPr/>
          </p:nvSpPr>
          <p:spPr>
            <a:xfrm>
              <a:off x="1853475" y="5072088"/>
              <a:ext cx="1578900" cy="4425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e-Signature</a:t>
              </a:r>
              <a:endParaRPr i="1" sz="1000"/>
            </a:p>
          </p:txBody>
        </p:sp>
        <p:sp>
          <p:nvSpPr>
            <p:cNvPr id="774" name="Google Shape;774;p38"/>
            <p:cNvSpPr/>
            <p:nvPr/>
          </p:nvSpPr>
          <p:spPr>
            <a:xfrm>
              <a:off x="2772175" y="5150238"/>
              <a:ext cx="582000" cy="286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600"/>
                <a:t>Digital Signing</a:t>
              </a:r>
              <a:endParaRPr i="1" sz="600"/>
            </a:p>
          </p:txBody>
        </p:sp>
      </p:grpSp>
      <p:sp>
        <p:nvSpPr>
          <p:cNvPr id="775" name="Google Shape;775;p38"/>
          <p:cNvSpPr/>
          <p:nvPr/>
        </p:nvSpPr>
        <p:spPr>
          <a:xfrm rot="10800000">
            <a:off x="2732525" y="4864400"/>
            <a:ext cx="190800" cy="216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6" name="Google Shape;776;p38"/>
          <p:cNvGrpSpPr/>
          <p:nvPr/>
        </p:nvGrpSpPr>
        <p:grpSpPr>
          <a:xfrm>
            <a:off x="754975" y="1181825"/>
            <a:ext cx="772200" cy="726150"/>
            <a:chOff x="7845125" y="1417625"/>
            <a:chExt cx="772200" cy="726150"/>
          </a:xfrm>
        </p:grpSpPr>
        <p:pic>
          <p:nvPicPr>
            <p:cNvPr id="777" name="Google Shape;777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91685" y="1417625"/>
              <a:ext cx="479089" cy="5540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8" name="Google Shape;778;p38"/>
            <p:cNvSpPr txBox="1"/>
            <p:nvPr/>
          </p:nvSpPr>
          <p:spPr>
            <a:xfrm>
              <a:off x="7845125" y="1889375"/>
              <a:ext cx="772200" cy="25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Customer</a:t>
              </a:r>
              <a:endParaRPr sz="1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9" name="Google Shape;779;p38"/>
          <p:cNvSpPr/>
          <p:nvPr/>
        </p:nvSpPr>
        <p:spPr>
          <a:xfrm>
            <a:off x="2732525" y="2726100"/>
            <a:ext cx="190800" cy="554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38"/>
          <p:cNvSpPr/>
          <p:nvPr/>
        </p:nvSpPr>
        <p:spPr>
          <a:xfrm rot="-5400000">
            <a:off x="1822625" y="2200050"/>
            <a:ext cx="190800" cy="442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1" name="Google Shape;781;p38"/>
          <p:cNvGrpSpPr/>
          <p:nvPr/>
        </p:nvGrpSpPr>
        <p:grpSpPr>
          <a:xfrm>
            <a:off x="2069413" y="5101400"/>
            <a:ext cx="1578900" cy="470100"/>
            <a:chOff x="4736413" y="5177600"/>
            <a:chExt cx="1578900" cy="470100"/>
          </a:xfrm>
        </p:grpSpPr>
        <p:sp>
          <p:nvSpPr>
            <p:cNvPr id="782" name="Google Shape;782;p38"/>
            <p:cNvSpPr/>
            <p:nvPr/>
          </p:nvSpPr>
          <p:spPr>
            <a:xfrm>
              <a:off x="4736413" y="5177600"/>
              <a:ext cx="1578900" cy="4701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NDID </a:t>
              </a:r>
              <a:endParaRPr i="1"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Verification</a:t>
              </a:r>
              <a:endParaRPr i="1" sz="1000"/>
            </a:p>
          </p:txBody>
        </p:sp>
        <p:sp>
          <p:nvSpPr>
            <p:cNvPr id="783" name="Google Shape;783;p38"/>
            <p:cNvSpPr/>
            <p:nvPr/>
          </p:nvSpPr>
          <p:spPr>
            <a:xfrm>
              <a:off x="5674938" y="5263750"/>
              <a:ext cx="582000" cy="286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600"/>
                <a:t>RP</a:t>
              </a:r>
              <a:endParaRPr i="1" sz="600"/>
            </a:p>
          </p:txBody>
        </p:sp>
      </p:grpSp>
      <p:sp>
        <p:nvSpPr>
          <p:cNvPr id="784" name="Google Shape;784;p38"/>
          <p:cNvSpPr/>
          <p:nvPr/>
        </p:nvSpPr>
        <p:spPr>
          <a:xfrm>
            <a:off x="1045675" y="1854372"/>
            <a:ext cx="190800" cy="217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5" name="Google Shape;785;p38"/>
          <p:cNvGrpSpPr/>
          <p:nvPr/>
        </p:nvGrpSpPr>
        <p:grpSpPr>
          <a:xfrm>
            <a:off x="2390000" y="5873975"/>
            <a:ext cx="772200" cy="726150"/>
            <a:chOff x="7845125" y="1417625"/>
            <a:chExt cx="772200" cy="726150"/>
          </a:xfrm>
        </p:grpSpPr>
        <p:pic>
          <p:nvPicPr>
            <p:cNvPr id="786" name="Google Shape;786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91685" y="1417625"/>
              <a:ext cx="479089" cy="5540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7" name="Google Shape;787;p38"/>
            <p:cNvSpPr txBox="1"/>
            <p:nvPr/>
          </p:nvSpPr>
          <p:spPr>
            <a:xfrm>
              <a:off x="7845125" y="1889375"/>
              <a:ext cx="772200" cy="25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Customer</a:t>
              </a:r>
              <a:endParaRPr sz="1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8" name="Google Shape;788;p38"/>
          <p:cNvSpPr/>
          <p:nvPr/>
        </p:nvSpPr>
        <p:spPr>
          <a:xfrm>
            <a:off x="638275" y="2122975"/>
            <a:ext cx="1005600" cy="55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กรอกข้อมูลเพื่อขอสินเชื่อ Rapid LAAL</a:t>
            </a:r>
            <a:endParaRPr sz="1000"/>
          </a:p>
        </p:txBody>
      </p:sp>
      <p:sp>
        <p:nvSpPr>
          <p:cNvPr id="789" name="Google Shape;789;p38"/>
          <p:cNvSpPr/>
          <p:nvPr/>
        </p:nvSpPr>
        <p:spPr>
          <a:xfrm>
            <a:off x="2016325" y="4315825"/>
            <a:ext cx="1632000" cy="1278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38"/>
          <p:cNvSpPr txBox="1"/>
          <p:nvPr/>
        </p:nvSpPr>
        <p:spPr>
          <a:xfrm>
            <a:off x="2063075" y="4075813"/>
            <a:ext cx="15789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IdP = TISCO Bank</a:t>
            </a:r>
            <a:endParaRPr sz="1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9"/>
          <p:cNvSpPr txBox="1"/>
          <p:nvPr>
            <p:ph type="title"/>
          </p:nvPr>
        </p:nvSpPr>
        <p:spPr>
          <a:xfrm>
            <a:off x="1881216" y="183787"/>
            <a:ext cx="71865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Account Opening</a:t>
            </a:r>
            <a:r>
              <a:rPr lang="en-US" sz="3000"/>
              <a:t> (Face-2-Face)</a:t>
            </a:r>
            <a:endParaRPr sz="3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Register NDID</a:t>
            </a:r>
            <a:endParaRPr sz="3000"/>
          </a:p>
        </p:txBody>
      </p:sp>
      <p:sp>
        <p:nvSpPr>
          <p:cNvPr id="797" name="Google Shape;797;p39"/>
          <p:cNvSpPr txBox="1"/>
          <p:nvPr>
            <p:ph idx="12" type="sldNum"/>
          </p:nvPr>
        </p:nvSpPr>
        <p:spPr>
          <a:xfrm>
            <a:off x="6553200" y="6526351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8" name="Google Shape;798;p39"/>
          <p:cNvSpPr/>
          <p:nvPr/>
        </p:nvSpPr>
        <p:spPr>
          <a:xfrm>
            <a:off x="81725" y="1367675"/>
            <a:ext cx="8829000" cy="838800"/>
          </a:xfrm>
          <a:prstGeom prst="rect">
            <a:avLst/>
          </a:prstGeom>
          <a:solidFill>
            <a:srgbClr val="53B8E0">
              <a:alpha val="27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39"/>
          <p:cNvSpPr/>
          <p:nvPr/>
        </p:nvSpPr>
        <p:spPr>
          <a:xfrm>
            <a:off x="81725" y="2206275"/>
            <a:ext cx="8829000" cy="3592500"/>
          </a:xfrm>
          <a:prstGeom prst="rect">
            <a:avLst/>
          </a:prstGeom>
          <a:solidFill>
            <a:srgbClr val="B053E0">
              <a:alpha val="27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39"/>
          <p:cNvSpPr/>
          <p:nvPr/>
        </p:nvSpPr>
        <p:spPr>
          <a:xfrm>
            <a:off x="512025" y="1458450"/>
            <a:ext cx="1369200" cy="55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กดปุ่มรับลูกค้า (ระบุ Critical, High, Low ที่ต้องการ)</a:t>
            </a:r>
            <a:endParaRPr sz="1000"/>
          </a:p>
        </p:txBody>
      </p:sp>
      <p:sp>
        <p:nvSpPr>
          <p:cNvPr id="801" name="Google Shape;801;p39"/>
          <p:cNvSpPr/>
          <p:nvPr/>
        </p:nvSpPr>
        <p:spPr>
          <a:xfrm>
            <a:off x="2243425" y="1458450"/>
            <a:ext cx="1369200" cy="55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กรอกข้อมูลเพื่อเปิดบัญชี</a:t>
            </a:r>
            <a:endParaRPr sz="1000"/>
          </a:p>
        </p:txBody>
      </p:sp>
      <p:sp>
        <p:nvSpPr>
          <p:cNvPr id="802" name="Google Shape;802;p39"/>
          <p:cNvSpPr/>
          <p:nvPr/>
        </p:nvSpPr>
        <p:spPr>
          <a:xfrm>
            <a:off x="188325" y="3695725"/>
            <a:ext cx="2016600" cy="2043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3" name="Google Shape;803;p39"/>
          <p:cNvGrpSpPr/>
          <p:nvPr/>
        </p:nvGrpSpPr>
        <p:grpSpPr>
          <a:xfrm>
            <a:off x="407175" y="2351975"/>
            <a:ext cx="1578900" cy="1214700"/>
            <a:chOff x="736200" y="2979275"/>
            <a:chExt cx="1578900" cy="1214700"/>
          </a:xfrm>
        </p:grpSpPr>
        <p:sp>
          <p:nvSpPr>
            <p:cNvPr id="804" name="Google Shape;804;p39"/>
            <p:cNvSpPr/>
            <p:nvPr/>
          </p:nvSpPr>
          <p:spPr>
            <a:xfrm>
              <a:off x="736200" y="2979275"/>
              <a:ext cx="1578900" cy="12147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Identification Document </a:t>
              </a:r>
              <a:endParaRPr i="1"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Verification</a:t>
              </a:r>
              <a:endParaRPr i="1" sz="1000"/>
            </a:p>
          </p:txBody>
        </p:sp>
        <p:sp>
          <p:nvSpPr>
            <p:cNvPr id="805" name="Google Shape;805;p39"/>
            <p:cNvSpPr/>
            <p:nvPr/>
          </p:nvSpPr>
          <p:spPr>
            <a:xfrm>
              <a:off x="1653875" y="3068100"/>
              <a:ext cx="582000" cy="286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600"/>
                <a:t>DOPA Online</a:t>
              </a:r>
              <a:endParaRPr i="1" sz="600"/>
            </a:p>
          </p:txBody>
        </p:sp>
        <p:sp>
          <p:nvSpPr>
            <p:cNvPr id="806" name="Google Shape;806;p39"/>
            <p:cNvSpPr/>
            <p:nvPr/>
          </p:nvSpPr>
          <p:spPr>
            <a:xfrm>
              <a:off x="1654000" y="3447450"/>
              <a:ext cx="582000" cy="286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600"/>
                <a:t>ICAO NFC</a:t>
              </a:r>
              <a:endParaRPr i="1" sz="600"/>
            </a:p>
          </p:txBody>
        </p:sp>
        <p:sp>
          <p:nvSpPr>
            <p:cNvPr id="807" name="Google Shape;807;p39"/>
            <p:cNvSpPr/>
            <p:nvPr/>
          </p:nvSpPr>
          <p:spPr>
            <a:xfrm>
              <a:off x="1653875" y="3826800"/>
              <a:ext cx="582000" cy="286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600"/>
                <a:t>Image Fraud Prediction</a:t>
              </a:r>
              <a:endParaRPr i="1" sz="600"/>
            </a:p>
          </p:txBody>
        </p:sp>
      </p:grpSp>
      <p:grpSp>
        <p:nvGrpSpPr>
          <p:cNvPr id="808" name="Google Shape;808;p39"/>
          <p:cNvGrpSpPr/>
          <p:nvPr/>
        </p:nvGrpSpPr>
        <p:grpSpPr>
          <a:xfrm>
            <a:off x="407175" y="3757675"/>
            <a:ext cx="1578900" cy="838800"/>
            <a:chOff x="1851025" y="2317850"/>
            <a:chExt cx="1578900" cy="838800"/>
          </a:xfrm>
        </p:grpSpPr>
        <p:sp>
          <p:nvSpPr>
            <p:cNvPr id="809" name="Google Shape;809;p39"/>
            <p:cNvSpPr/>
            <p:nvPr/>
          </p:nvSpPr>
          <p:spPr>
            <a:xfrm>
              <a:off x="1851025" y="2317850"/>
              <a:ext cx="1578900" cy="8388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Customer </a:t>
              </a:r>
              <a:endParaRPr i="1"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Presenting</a:t>
              </a:r>
              <a:endParaRPr i="1" sz="1000"/>
            </a:p>
          </p:txBody>
        </p:sp>
        <p:sp>
          <p:nvSpPr>
            <p:cNvPr id="810" name="Google Shape;810;p39"/>
            <p:cNvSpPr/>
            <p:nvPr/>
          </p:nvSpPr>
          <p:spPr>
            <a:xfrm>
              <a:off x="2771275" y="2416500"/>
              <a:ext cx="582000" cy="286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600"/>
                <a:t>Image Capture</a:t>
              </a:r>
              <a:endParaRPr i="1" sz="600"/>
            </a:p>
          </p:txBody>
        </p:sp>
        <p:sp>
          <p:nvSpPr>
            <p:cNvPr id="811" name="Google Shape;811;p39"/>
            <p:cNvSpPr/>
            <p:nvPr/>
          </p:nvSpPr>
          <p:spPr>
            <a:xfrm>
              <a:off x="2771150" y="2777250"/>
              <a:ext cx="582000" cy="286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600"/>
                <a:t>Liveness Detection</a:t>
              </a:r>
              <a:endParaRPr i="1" sz="600"/>
            </a:p>
          </p:txBody>
        </p:sp>
      </p:grpSp>
      <p:grpSp>
        <p:nvGrpSpPr>
          <p:cNvPr id="812" name="Google Shape;812;p39"/>
          <p:cNvGrpSpPr/>
          <p:nvPr/>
        </p:nvGrpSpPr>
        <p:grpSpPr>
          <a:xfrm>
            <a:off x="407175" y="4832325"/>
            <a:ext cx="1578900" cy="838800"/>
            <a:chOff x="3840825" y="3042875"/>
            <a:chExt cx="1578900" cy="838800"/>
          </a:xfrm>
        </p:grpSpPr>
        <p:sp>
          <p:nvSpPr>
            <p:cNvPr id="813" name="Google Shape;813;p39"/>
            <p:cNvSpPr/>
            <p:nvPr/>
          </p:nvSpPr>
          <p:spPr>
            <a:xfrm>
              <a:off x="3840825" y="3042875"/>
              <a:ext cx="1578900" cy="8388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Customer</a:t>
              </a:r>
              <a:endParaRPr i="1"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Verification</a:t>
              </a:r>
              <a:endParaRPr i="1" sz="1000"/>
            </a:p>
          </p:txBody>
        </p:sp>
        <p:sp>
          <p:nvSpPr>
            <p:cNvPr id="814" name="Google Shape;814;p39"/>
            <p:cNvSpPr/>
            <p:nvPr/>
          </p:nvSpPr>
          <p:spPr>
            <a:xfrm>
              <a:off x="4760950" y="3127300"/>
              <a:ext cx="582000" cy="286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600"/>
                <a:t>Facial Recog.</a:t>
              </a:r>
              <a:endParaRPr i="1" sz="600"/>
            </a:p>
          </p:txBody>
        </p:sp>
        <p:sp>
          <p:nvSpPr>
            <p:cNvPr id="815" name="Google Shape;815;p39"/>
            <p:cNvSpPr/>
            <p:nvPr/>
          </p:nvSpPr>
          <p:spPr>
            <a:xfrm>
              <a:off x="4761975" y="3517638"/>
              <a:ext cx="582000" cy="286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600"/>
                <a:t>NDID by IdP </a:t>
              </a:r>
              <a:r>
                <a:rPr i="1" lang="en-US" sz="600">
                  <a:solidFill>
                    <a:srgbClr val="FF0000"/>
                  </a:solidFill>
                </a:rPr>
                <a:t>*</a:t>
              </a:r>
              <a:endParaRPr i="1" sz="600">
                <a:solidFill>
                  <a:srgbClr val="FF0000"/>
                </a:solidFill>
              </a:endParaRPr>
            </a:p>
          </p:txBody>
        </p:sp>
      </p:grpSp>
      <p:sp>
        <p:nvSpPr>
          <p:cNvPr id="816" name="Google Shape;816;p39"/>
          <p:cNvSpPr/>
          <p:nvPr/>
        </p:nvSpPr>
        <p:spPr>
          <a:xfrm>
            <a:off x="1101225" y="2085225"/>
            <a:ext cx="190800" cy="216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39"/>
          <p:cNvSpPr/>
          <p:nvPr/>
        </p:nvSpPr>
        <p:spPr>
          <a:xfrm>
            <a:off x="1101225" y="3592125"/>
            <a:ext cx="190800" cy="216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39"/>
          <p:cNvSpPr txBox="1"/>
          <p:nvPr/>
        </p:nvSpPr>
        <p:spPr>
          <a:xfrm rot="5400000">
            <a:off x="1490975" y="4537350"/>
            <a:ext cx="17169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Depending on requesting IAL</a:t>
            </a:r>
            <a:endParaRPr sz="1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39"/>
          <p:cNvSpPr/>
          <p:nvPr/>
        </p:nvSpPr>
        <p:spPr>
          <a:xfrm>
            <a:off x="2091025" y="2085225"/>
            <a:ext cx="964800" cy="884400"/>
          </a:xfrm>
          <a:prstGeom prst="bentUpArrow">
            <a:avLst>
              <a:gd fmla="val 9157" name="adj1"/>
              <a:gd fmla="val 8220" name="adj2"/>
              <a:gd fmla="val 8973" name="adj3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39"/>
          <p:cNvSpPr/>
          <p:nvPr/>
        </p:nvSpPr>
        <p:spPr>
          <a:xfrm>
            <a:off x="1101225" y="4621925"/>
            <a:ext cx="190800" cy="216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39"/>
          <p:cNvSpPr/>
          <p:nvPr/>
        </p:nvSpPr>
        <p:spPr>
          <a:xfrm>
            <a:off x="4432025" y="1458450"/>
            <a:ext cx="1211400" cy="55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Register NDID</a:t>
            </a:r>
            <a:endParaRPr sz="1000"/>
          </a:p>
        </p:txBody>
      </p:sp>
      <p:sp>
        <p:nvSpPr>
          <p:cNvPr id="822" name="Google Shape;822;p39"/>
          <p:cNvSpPr/>
          <p:nvPr/>
        </p:nvSpPr>
        <p:spPr>
          <a:xfrm rot="-5400000">
            <a:off x="3965025" y="1514250"/>
            <a:ext cx="190800" cy="442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39"/>
          <p:cNvSpPr/>
          <p:nvPr/>
        </p:nvSpPr>
        <p:spPr>
          <a:xfrm>
            <a:off x="6733175" y="1458450"/>
            <a:ext cx="1005600" cy="55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Contract Digital Signing</a:t>
            </a:r>
            <a:endParaRPr sz="1000"/>
          </a:p>
        </p:txBody>
      </p:sp>
      <p:grpSp>
        <p:nvGrpSpPr>
          <p:cNvPr id="824" name="Google Shape;824;p39"/>
          <p:cNvGrpSpPr/>
          <p:nvPr/>
        </p:nvGrpSpPr>
        <p:grpSpPr>
          <a:xfrm>
            <a:off x="6369575" y="2987163"/>
            <a:ext cx="1369200" cy="554100"/>
            <a:chOff x="5114100" y="3888425"/>
            <a:chExt cx="1369200" cy="554100"/>
          </a:xfrm>
        </p:grpSpPr>
        <p:sp>
          <p:nvSpPr>
            <p:cNvPr id="825" name="Google Shape;825;p39"/>
            <p:cNvSpPr/>
            <p:nvPr/>
          </p:nvSpPr>
          <p:spPr>
            <a:xfrm>
              <a:off x="5114100" y="3888425"/>
              <a:ext cx="1369200" cy="5541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KYC by </a:t>
              </a:r>
              <a:endParaRPr i="1"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Others</a:t>
              </a:r>
              <a:endParaRPr i="1" sz="1000"/>
            </a:p>
          </p:txBody>
        </p:sp>
        <p:sp>
          <p:nvSpPr>
            <p:cNvPr id="826" name="Google Shape;826;p39"/>
            <p:cNvSpPr/>
            <p:nvPr/>
          </p:nvSpPr>
          <p:spPr>
            <a:xfrm>
              <a:off x="5805750" y="3973313"/>
              <a:ext cx="582000" cy="286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600"/>
                <a:t>RP</a:t>
              </a:r>
              <a:endParaRPr i="1" sz="600"/>
            </a:p>
          </p:txBody>
        </p:sp>
      </p:grpSp>
      <p:sp>
        <p:nvSpPr>
          <p:cNvPr id="827" name="Google Shape;827;p39"/>
          <p:cNvSpPr/>
          <p:nvPr/>
        </p:nvSpPr>
        <p:spPr>
          <a:xfrm>
            <a:off x="7140575" y="2082030"/>
            <a:ext cx="190800" cy="838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39"/>
          <p:cNvSpPr/>
          <p:nvPr/>
        </p:nvSpPr>
        <p:spPr>
          <a:xfrm rot="10800000">
            <a:off x="6871925" y="5646372"/>
            <a:ext cx="190800" cy="217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9" name="Google Shape;829;p39"/>
          <p:cNvGrpSpPr/>
          <p:nvPr/>
        </p:nvGrpSpPr>
        <p:grpSpPr>
          <a:xfrm>
            <a:off x="6177875" y="4508825"/>
            <a:ext cx="1578900" cy="442500"/>
            <a:chOff x="1853475" y="5072088"/>
            <a:chExt cx="1578900" cy="442500"/>
          </a:xfrm>
        </p:grpSpPr>
        <p:sp>
          <p:nvSpPr>
            <p:cNvPr id="830" name="Google Shape;830;p39"/>
            <p:cNvSpPr/>
            <p:nvPr/>
          </p:nvSpPr>
          <p:spPr>
            <a:xfrm>
              <a:off x="1853475" y="5072088"/>
              <a:ext cx="1578900" cy="4425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e-Signature</a:t>
              </a:r>
              <a:endParaRPr i="1" sz="1000"/>
            </a:p>
          </p:txBody>
        </p:sp>
        <p:sp>
          <p:nvSpPr>
            <p:cNvPr id="831" name="Google Shape;831;p39"/>
            <p:cNvSpPr/>
            <p:nvPr/>
          </p:nvSpPr>
          <p:spPr>
            <a:xfrm>
              <a:off x="2772175" y="5150238"/>
              <a:ext cx="582000" cy="286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600"/>
                <a:t>Digital Signing</a:t>
              </a:r>
              <a:endParaRPr i="1" sz="600"/>
            </a:p>
          </p:txBody>
        </p:sp>
      </p:grpSp>
      <p:sp>
        <p:nvSpPr>
          <p:cNvPr id="832" name="Google Shape;832;p39"/>
          <p:cNvSpPr/>
          <p:nvPr/>
        </p:nvSpPr>
        <p:spPr>
          <a:xfrm rot="10800000">
            <a:off x="6871925" y="4958075"/>
            <a:ext cx="190800" cy="216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3" name="Google Shape;833;p39"/>
          <p:cNvGrpSpPr/>
          <p:nvPr/>
        </p:nvGrpSpPr>
        <p:grpSpPr>
          <a:xfrm>
            <a:off x="6587575" y="5862375"/>
            <a:ext cx="772200" cy="726150"/>
            <a:chOff x="7845125" y="1417625"/>
            <a:chExt cx="772200" cy="726150"/>
          </a:xfrm>
        </p:grpSpPr>
        <p:pic>
          <p:nvPicPr>
            <p:cNvPr id="834" name="Google Shape;834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91685" y="1417625"/>
              <a:ext cx="479089" cy="5540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5" name="Google Shape;835;p39"/>
            <p:cNvSpPr txBox="1"/>
            <p:nvPr/>
          </p:nvSpPr>
          <p:spPr>
            <a:xfrm>
              <a:off x="7845125" y="1889375"/>
              <a:ext cx="772200" cy="25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Customer</a:t>
              </a:r>
              <a:endParaRPr sz="1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6" name="Google Shape;836;p39"/>
          <p:cNvGrpSpPr/>
          <p:nvPr/>
        </p:nvGrpSpPr>
        <p:grpSpPr>
          <a:xfrm>
            <a:off x="6184213" y="5177600"/>
            <a:ext cx="1578900" cy="470100"/>
            <a:chOff x="4736413" y="5177600"/>
            <a:chExt cx="1578900" cy="470100"/>
          </a:xfrm>
        </p:grpSpPr>
        <p:sp>
          <p:nvSpPr>
            <p:cNvPr id="837" name="Google Shape;837;p39"/>
            <p:cNvSpPr/>
            <p:nvPr/>
          </p:nvSpPr>
          <p:spPr>
            <a:xfrm>
              <a:off x="4736413" y="5177600"/>
              <a:ext cx="1578900" cy="4701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NDID </a:t>
              </a:r>
              <a:endParaRPr i="1"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Verification</a:t>
              </a:r>
              <a:endParaRPr i="1" sz="1000"/>
            </a:p>
          </p:txBody>
        </p:sp>
        <p:sp>
          <p:nvSpPr>
            <p:cNvPr id="838" name="Google Shape;838;p39"/>
            <p:cNvSpPr/>
            <p:nvPr/>
          </p:nvSpPr>
          <p:spPr>
            <a:xfrm>
              <a:off x="5674938" y="5263750"/>
              <a:ext cx="582000" cy="286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600"/>
                <a:t>RP</a:t>
              </a:r>
              <a:endParaRPr i="1" sz="600"/>
            </a:p>
          </p:txBody>
        </p:sp>
      </p:grpSp>
      <p:sp>
        <p:nvSpPr>
          <p:cNvPr id="839" name="Google Shape;839;p39"/>
          <p:cNvSpPr/>
          <p:nvPr/>
        </p:nvSpPr>
        <p:spPr>
          <a:xfrm>
            <a:off x="6177875" y="1367675"/>
            <a:ext cx="1632000" cy="4371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39"/>
          <p:cNvSpPr txBox="1"/>
          <p:nvPr/>
        </p:nvSpPr>
        <p:spPr>
          <a:xfrm>
            <a:off x="6177875" y="1130063"/>
            <a:ext cx="15789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Legally digital signing</a:t>
            </a:r>
            <a:endParaRPr sz="1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1" name="Google Shape;841;p39"/>
          <p:cNvGrpSpPr/>
          <p:nvPr/>
        </p:nvGrpSpPr>
        <p:grpSpPr>
          <a:xfrm>
            <a:off x="4092625" y="2676238"/>
            <a:ext cx="1578900" cy="442500"/>
            <a:chOff x="1853475" y="5072088"/>
            <a:chExt cx="1578900" cy="442500"/>
          </a:xfrm>
        </p:grpSpPr>
        <p:sp>
          <p:nvSpPr>
            <p:cNvPr id="842" name="Google Shape;842;p39"/>
            <p:cNvSpPr/>
            <p:nvPr/>
          </p:nvSpPr>
          <p:spPr>
            <a:xfrm>
              <a:off x="1853475" y="5072088"/>
              <a:ext cx="1578900" cy="4425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e-Signature</a:t>
              </a:r>
              <a:endParaRPr i="1" sz="1000"/>
            </a:p>
          </p:txBody>
        </p:sp>
        <p:sp>
          <p:nvSpPr>
            <p:cNvPr id="843" name="Google Shape;843;p39"/>
            <p:cNvSpPr/>
            <p:nvPr/>
          </p:nvSpPr>
          <p:spPr>
            <a:xfrm>
              <a:off x="2772175" y="5150238"/>
              <a:ext cx="582000" cy="286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600"/>
                <a:t>Create PKI</a:t>
              </a:r>
              <a:endParaRPr i="1" sz="600"/>
            </a:p>
          </p:txBody>
        </p:sp>
      </p:grpSp>
      <p:grpSp>
        <p:nvGrpSpPr>
          <p:cNvPr id="844" name="Google Shape;844;p39"/>
          <p:cNvGrpSpPr/>
          <p:nvPr/>
        </p:nvGrpSpPr>
        <p:grpSpPr>
          <a:xfrm>
            <a:off x="4092613" y="3431225"/>
            <a:ext cx="1578900" cy="838800"/>
            <a:chOff x="4630575" y="4972563"/>
            <a:chExt cx="1578900" cy="838800"/>
          </a:xfrm>
        </p:grpSpPr>
        <p:sp>
          <p:nvSpPr>
            <p:cNvPr id="845" name="Google Shape;845;p39"/>
            <p:cNvSpPr/>
            <p:nvPr/>
          </p:nvSpPr>
          <p:spPr>
            <a:xfrm>
              <a:off x="4630575" y="4972563"/>
              <a:ext cx="1578900" cy="8388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NDID </a:t>
              </a:r>
              <a:endParaRPr i="1"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Enrollment</a:t>
              </a:r>
              <a:endParaRPr i="1" sz="1000"/>
            </a:p>
          </p:txBody>
        </p:sp>
        <p:sp>
          <p:nvSpPr>
            <p:cNvPr id="846" name="Google Shape;846;p39"/>
            <p:cNvSpPr/>
            <p:nvPr/>
          </p:nvSpPr>
          <p:spPr>
            <a:xfrm>
              <a:off x="5550825" y="5057463"/>
              <a:ext cx="582000" cy="286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600"/>
                <a:t>IdP</a:t>
              </a:r>
              <a:endParaRPr i="1" sz="600"/>
            </a:p>
          </p:txBody>
        </p:sp>
        <p:sp>
          <p:nvSpPr>
            <p:cNvPr id="847" name="Google Shape;847;p39"/>
            <p:cNvSpPr/>
            <p:nvPr/>
          </p:nvSpPr>
          <p:spPr>
            <a:xfrm>
              <a:off x="5550700" y="5456288"/>
              <a:ext cx="582000" cy="286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600"/>
                <a:t>AS</a:t>
              </a:r>
              <a:endParaRPr i="1" sz="600"/>
            </a:p>
          </p:txBody>
        </p:sp>
      </p:grpSp>
      <p:sp>
        <p:nvSpPr>
          <p:cNvPr id="848" name="Google Shape;848;p39"/>
          <p:cNvSpPr/>
          <p:nvPr/>
        </p:nvSpPr>
        <p:spPr>
          <a:xfrm>
            <a:off x="4894625" y="3122901"/>
            <a:ext cx="190800" cy="286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39"/>
          <p:cNvSpPr/>
          <p:nvPr/>
        </p:nvSpPr>
        <p:spPr>
          <a:xfrm>
            <a:off x="4894625" y="2053379"/>
            <a:ext cx="190800" cy="554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39"/>
          <p:cNvSpPr/>
          <p:nvPr/>
        </p:nvSpPr>
        <p:spPr>
          <a:xfrm rot="-5400000">
            <a:off x="5870025" y="1505167"/>
            <a:ext cx="190800" cy="442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40"/>
          <p:cNvSpPr txBox="1"/>
          <p:nvPr>
            <p:ph type="title"/>
          </p:nvPr>
        </p:nvSpPr>
        <p:spPr>
          <a:xfrm>
            <a:off x="1881216" y="183787"/>
            <a:ext cx="71865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Account Opening (Face-2-Face)</a:t>
            </a:r>
            <a:endParaRPr sz="3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Existing NDID</a:t>
            </a:r>
            <a:endParaRPr sz="3000"/>
          </a:p>
        </p:txBody>
      </p:sp>
      <p:sp>
        <p:nvSpPr>
          <p:cNvPr id="857" name="Google Shape;857;p40"/>
          <p:cNvSpPr txBox="1"/>
          <p:nvPr>
            <p:ph idx="12" type="sldNum"/>
          </p:nvPr>
        </p:nvSpPr>
        <p:spPr>
          <a:xfrm>
            <a:off x="6553200" y="6526351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8" name="Google Shape;858;p40"/>
          <p:cNvSpPr/>
          <p:nvPr/>
        </p:nvSpPr>
        <p:spPr>
          <a:xfrm>
            <a:off x="81725" y="1367675"/>
            <a:ext cx="8829000" cy="838800"/>
          </a:xfrm>
          <a:prstGeom prst="rect">
            <a:avLst/>
          </a:prstGeom>
          <a:solidFill>
            <a:srgbClr val="53B8E0">
              <a:alpha val="27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0"/>
          <p:cNvSpPr/>
          <p:nvPr/>
        </p:nvSpPr>
        <p:spPr>
          <a:xfrm>
            <a:off x="81725" y="2206275"/>
            <a:ext cx="8829000" cy="3592500"/>
          </a:xfrm>
          <a:prstGeom prst="rect">
            <a:avLst/>
          </a:prstGeom>
          <a:solidFill>
            <a:srgbClr val="B053E0">
              <a:alpha val="27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0"/>
          <p:cNvSpPr/>
          <p:nvPr/>
        </p:nvSpPr>
        <p:spPr>
          <a:xfrm>
            <a:off x="512025" y="1458450"/>
            <a:ext cx="1369200" cy="55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กดปุ่มรับลูกค้า (ระบุ Critical, High, Low ที่ต้องการ)</a:t>
            </a:r>
            <a:endParaRPr sz="1000"/>
          </a:p>
        </p:txBody>
      </p:sp>
      <p:sp>
        <p:nvSpPr>
          <p:cNvPr id="861" name="Google Shape;861;p40"/>
          <p:cNvSpPr/>
          <p:nvPr/>
        </p:nvSpPr>
        <p:spPr>
          <a:xfrm>
            <a:off x="2243425" y="1458450"/>
            <a:ext cx="1369200" cy="55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กรอกข้อมูลเพื่อเปิดบัญชี</a:t>
            </a:r>
            <a:endParaRPr sz="1000"/>
          </a:p>
        </p:txBody>
      </p:sp>
      <p:sp>
        <p:nvSpPr>
          <p:cNvPr id="862" name="Google Shape;862;p40"/>
          <p:cNvSpPr/>
          <p:nvPr/>
        </p:nvSpPr>
        <p:spPr>
          <a:xfrm>
            <a:off x="188325" y="3695725"/>
            <a:ext cx="2016600" cy="2043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3" name="Google Shape;863;p40"/>
          <p:cNvGrpSpPr/>
          <p:nvPr/>
        </p:nvGrpSpPr>
        <p:grpSpPr>
          <a:xfrm>
            <a:off x="407175" y="2351975"/>
            <a:ext cx="1578900" cy="1214700"/>
            <a:chOff x="736200" y="2979275"/>
            <a:chExt cx="1578900" cy="1214700"/>
          </a:xfrm>
        </p:grpSpPr>
        <p:sp>
          <p:nvSpPr>
            <p:cNvPr id="864" name="Google Shape;864;p40"/>
            <p:cNvSpPr/>
            <p:nvPr/>
          </p:nvSpPr>
          <p:spPr>
            <a:xfrm>
              <a:off x="736200" y="2979275"/>
              <a:ext cx="1578900" cy="12147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Identification Document </a:t>
              </a:r>
              <a:endParaRPr i="1"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Verification</a:t>
              </a:r>
              <a:endParaRPr i="1" sz="1000"/>
            </a:p>
          </p:txBody>
        </p:sp>
        <p:sp>
          <p:nvSpPr>
            <p:cNvPr id="865" name="Google Shape;865;p40"/>
            <p:cNvSpPr/>
            <p:nvPr/>
          </p:nvSpPr>
          <p:spPr>
            <a:xfrm>
              <a:off x="1653875" y="3068100"/>
              <a:ext cx="582000" cy="286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600"/>
                <a:t>DOPA Online</a:t>
              </a:r>
              <a:endParaRPr i="1" sz="600"/>
            </a:p>
          </p:txBody>
        </p:sp>
        <p:sp>
          <p:nvSpPr>
            <p:cNvPr id="866" name="Google Shape;866;p40"/>
            <p:cNvSpPr/>
            <p:nvPr/>
          </p:nvSpPr>
          <p:spPr>
            <a:xfrm>
              <a:off x="1654000" y="3447450"/>
              <a:ext cx="582000" cy="286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600"/>
                <a:t>ICAO NFC</a:t>
              </a:r>
              <a:endParaRPr i="1" sz="600"/>
            </a:p>
          </p:txBody>
        </p:sp>
        <p:sp>
          <p:nvSpPr>
            <p:cNvPr id="867" name="Google Shape;867;p40"/>
            <p:cNvSpPr/>
            <p:nvPr/>
          </p:nvSpPr>
          <p:spPr>
            <a:xfrm>
              <a:off x="1653875" y="3826800"/>
              <a:ext cx="582000" cy="286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600"/>
                <a:t>Image Fraud Prediction</a:t>
              </a:r>
              <a:endParaRPr i="1" sz="600"/>
            </a:p>
          </p:txBody>
        </p:sp>
      </p:grpSp>
      <p:grpSp>
        <p:nvGrpSpPr>
          <p:cNvPr id="868" name="Google Shape;868;p40"/>
          <p:cNvGrpSpPr/>
          <p:nvPr/>
        </p:nvGrpSpPr>
        <p:grpSpPr>
          <a:xfrm>
            <a:off x="407175" y="3757675"/>
            <a:ext cx="1578900" cy="838800"/>
            <a:chOff x="1851025" y="2317850"/>
            <a:chExt cx="1578900" cy="838800"/>
          </a:xfrm>
        </p:grpSpPr>
        <p:sp>
          <p:nvSpPr>
            <p:cNvPr id="869" name="Google Shape;869;p40"/>
            <p:cNvSpPr/>
            <p:nvPr/>
          </p:nvSpPr>
          <p:spPr>
            <a:xfrm>
              <a:off x="1851025" y="2317850"/>
              <a:ext cx="1578900" cy="8388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Customer </a:t>
              </a:r>
              <a:endParaRPr i="1"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Presenting</a:t>
              </a:r>
              <a:endParaRPr i="1" sz="1000"/>
            </a:p>
          </p:txBody>
        </p:sp>
        <p:sp>
          <p:nvSpPr>
            <p:cNvPr id="870" name="Google Shape;870;p40"/>
            <p:cNvSpPr/>
            <p:nvPr/>
          </p:nvSpPr>
          <p:spPr>
            <a:xfrm>
              <a:off x="2771275" y="2416500"/>
              <a:ext cx="582000" cy="286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600"/>
                <a:t>Image Capture</a:t>
              </a:r>
              <a:endParaRPr i="1" sz="600"/>
            </a:p>
          </p:txBody>
        </p:sp>
        <p:sp>
          <p:nvSpPr>
            <p:cNvPr id="871" name="Google Shape;871;p40"/>
            <p:cNvSpPr/>
            <p:nvPr/>
          </p:nvSpPr>
          <p:spPr>
            <a:xfrm>
              <a:off x="2771150" y="2777250"/>
              <a:ext cx="582000" cy="286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600"/>
                <a:t>Liveness Detection</a:t>
              </a:r>
              <a:endParaRPr i="1" sz="600"/>
            </a:p>
          </p:txBody>
        </p:sp>
      </p:grpSp>
      <p:grpSp>
        <p:nvGrpSpPr>
          <p:cNvPr id="872" name="Google Shape;872;p40"/>
          <p:cNvGrpSpPr/>
          <p:nvPr/>
        </p:nvGrpSpPr>
        <p:grpSpPr>
          <a:xfrm>
            <a:off x="407175" y="4832325"/>
            <a:ext cx="1578900" cy="838800"/>
            <a:chOff x="3840825" y="3042875"/>
            <a:chExt cx="1578900" cy="838800"/>
          </a:xfrm>
        </p:grpSpPr>
        <p:sp>
          <p:nvSpPr>
            <p:cNvPr id="873" name="Google Shape;873;p40"/>
            <p:cNvSpPr/>
            <p:nvPr/>
          </p:nvSpPr>
          <p:spPr>
            <a:xfrm>
              <a:off x="3840825" y="3042875"/>
              <a:ext cx="1578900" cy="8388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Customer</a:t>
              </a:r>
              <a:endParaRPr i="1"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Verification</a:t>
              </a:r>
              <a:endParaRPr i="1" sz="1000"/>
            </a:p>
          </p:txBody>
        </p:sp>
        <p:sp>
          <p:nvSpPr>
            <p:cNvPr id="874" name="Google Shape;874;p40"/>
            <p:cNvSpPr/>
            <p:nvPr/>
          </p:nvSpPr>
          <p:spPr>
            <a:xfrm>
              <a:off x="4760950" y="3127300"/>
              <a:ext cx="582000" cy="286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600"/>
                <a:t>Facial Recog.</a:t>
              </a:r>
              <a:endParaRPr i="1" sz="600"/>
            </a:p>
          </p:txBody>
        </p:sp>
        <p:sp>
          <p:nvSpPr>
            <p:cNvPr id="875" name="Google Shape;875;p40"/>
            <p:cNvSpPr/>
            <p:nvPr/>
          </p:nvSpPr>
          <p:spPr>
            <a:xfrm>
              <a:off x="4761975" y="3517638"/>
              <a:ext cx="582000" cy="286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600"/>
                <a:t>NDID by IdP </a:t>
              </a:r>
              <a:r>
                <a:rPr i="1" lang="en-US" sz="600">
                  <a:solidFill>
                    <a:srgbClr val="FF0000"/>
                  </a:solidFill>
                </a:rPr>
                <a:t>*</a:t>
              </a:r>
              <a:endParaRPr i="1" sz="600">
                <a:solidFill>
                  <a:srgbClr val="FF0000"/>
                </a:solidFill>
              </a:endParaRPr>
            </a:p>
          </p:txBody>
        </p:sp>
      </p:grpSp>
      <p:sp>
        <p:nvSpPr>
          <p:cNvPr id="876" name="Google Shape;876;p40"/>
          <p:cNvSpPr/>
          <p:nvPr/>
        </p:nvSpPr>
        <p:spPr>
          <a:xfrm>
            <a:off x="1101225" y="2085225"/>
            <a:ext cx="190800" cy="216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0"/>
          <p:cNvSpPr/>
          <p:nvPr/>
        </p:nvSpPr>
        <p:spPr>
          <a:xfrm>
            <a:off x="1101225" y="3592125"/>
            <a:ext cx="190800" cy="216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0"/>
          <p:cNvSpPr txBox="1"/>
          <p:nvPr/>
        </p:nvSpPr>
        <p:spPr>
          <a:xfrm rot="5400000">
            <a:off x="1490975" y="4537350"/>
            <a:ext cx="17169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Depending on requesting IAL</a:t>
            </a:r>
            <a:endParaRPr sz="1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40"/>
          <p:cNvSpPr/>
          <p:nvPr/>
        </p:nvSpPr>
        <p:spPr>
          <a:xfrm>
            <a:off x="2091025" y="2085225"/>
            <a:ext cx="964800" cy="884400"/>
          </a:xfrm>
          <a:prstGeom prst="bentUpArrow">
            <a:avLst>
              <a:gd fmla="val 9157" name="adj1"/>
              <a:gd fmla="val 8220" name="adj2"/>
              <a:gd fmla="val 8973" name="adj3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0"/>
          <p:cNvSpPr/>
          <p:nvPr/>
        </p:nvSpPr>
        <p:spPr>
          <a:xfrm>
            <a:off x="1101225" y="4621925"/>
            <a:ext cx="190800" cy="216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0"/>
          <p:cNvSpPr/>
          <p:nvPr/>
        </p:nvSpPr>
        <p:spPr>
          <a:xfrm>
            <a:off x="4432025" y="1458450"/>
            <a:ext cx="1211400" cy="55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Register NDID</a:t>
            </a:r>
            <a:endParaRPr sz="1000"/>
          </a:p>
        </p:txBody>
      </p:sp>
      <p:sp>
        <p:nvSpPr>
          <p:cNvPr id="882" name="Google Shape;882;p40"/>
          <p:cNvSpPr/>
          <p:nvPr/>
        </p:nvSpPr>
        <p:spPr>
          <a:xfrm rot="-5400000">
            <a:off x="3965025" y="1514250"/>
            <a:ext cx="190800" cy="442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0"/>
          <p:cNvSpPr/>
          <p:nvPr/>
        </p:nvSpPr>
        <p:spPr>
          <a:xfrm>
            <a:off x="6733175" y="1458450"/>
            <a:ext cx="1005600" cy="55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Contract Digital Signing</a:t>
            </a:r>
            <a:endParaRPr sz="1000"/>
          </a:p>
        </p:txBody>
      </p:sp>
      <p:grpSp>
        <p:nvGrpSpPr>
          <p:cNvPr id="884" name="Google Shape;884;p40"/>
          <p:cNvGrpSpPr/>
          <p:nvPr/>
        </p:nvGrpSpPr>
        <p:grpSpPr>
          <a:xfrm>
            <a:off x="6369575" y="2987163"/>
            <a:ext cx="1369200" cy="554100"/>
            <a:chOff x="5114100" y="3888425"/>
            <a:chExt cx="1369200" cy="554100"/>
          </a:xfrm>
        </p:grpSpPr>
        <p:sp>
          <p:nvSpPr>
            <p:cNvPr id="885" name="Google Shape;885;p40"/>
            <p:cNvSpPr/>
            <p:nvPr/>
          </p:nvSpPr>
          <p:spPr>
            <a:xfrm>
              <a:off x="5114100" y="3888425"/>
              <a:ext cx="1369200" cy="5541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KYC by </a:t>
              </a:r>
              <a:endParaRPr i="1"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Others</a:t>
              </a:r>
              <a:endParaRPr i="1" sz="1000"/>
            </a:p>
          </p:txBody>
        </p:sp>
        <p:sp>
          <p:nvSpPr>
            <p:cNvPr id="886" name="Google Shape;886;p40"/>
            <p:cNvSpPr/>
            <p:nvPr/>
          </p:nvSpPr>
          <p:spPr>
            <a:xfrm>
              <a:off x="5805750" y="3973313"/>
              <a:ext cx="582000" cy="286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600"/>
                <a:t>RP</a:t>
              </a:r>
              <a:endParaRPr i="1" sz="600"/>
            </a:p>
          </p:txBody>
        </p:sp>
      </p:grpSp>
      <p:sp>
        <p:nvSpPr>
          <p:cNvPr id="887" name="Google Shape;887;p40"/>
          <p:cNvSpPr/>
          <p:nvPr/>
        </p:nvSpPr>
        <p:spPr>
          <a:xfrm>
            <a:off x="7140575" y="2082030"/>
            <a:ext cx="190800" cy="838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40"/>
          <p:cNvSpPr/>
          <p:nvPr/>
        </p:nvSpPr>
        <p:spPr>
          <a:xfrm rot="10800000">
            <a:off x="6871925" y="5646372"/>
            <a:ext cx="190800" cy="217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9" name="Google Shape;889;p40"/>
          <p:cNvGrpSpPr/>
          <p:nvPr/>
        </p:nvGrpSpPr>
        <p:grpSpPr>
          <a:xfrm>
            <a:off x="6177875" y="4508825"/>
            <a:ext cx="1578900" cy="442500"/>
            <a:chOff x="1853475" y="5072088"/>
            <a:chExt cx="1578900" cy="442500"/>
          </a:xfrm>
        </p:grpSpPr>
        <p:sp>
          <p:nvSpPr>
            <p:cNvPr id="890" name="Google Shape;890;p40"/>
            <p:cNvSpPr/>
            <p:nvPr/>
          </p:nvSpPr>
          <p:spPr>
            <a:xfrm>
              <a:off x="1853475" y="5072088"/>
              <a:ext cx="1578900" cy="4425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e-Signature</a:t>
              </a:r>
              <a:endParaRPr i="1" sz="1000"/>
            </a:p>
          </p:txBody>
        </p:sp>
        <p:sp>
          <p:nvSpPr>
            <p:cNvPr id="891" name="Google Shape;891;p40"/>
            <p:cNvSpPr/>
            <p:nvPr/>
          </p:nvSpPr>
          <p:spPr>
            <a:xfrm>
              <a:off x="2772175" y="5150238"/>
              <a:ext cx="582000" cy="286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600"/>
                <a:t>Digital Signing</a:t>
              </a:r>
              <a:endParaRPr i="1" sz="600"/>
            </a:p>
          </p:txBody>
        </p:sp>
      </p:grpSp>
      <p:sp>
        <p:nvSpPr>
          <p:cNvPr id="892" name="Google Shape;892;p40"/>
          <p:cNvSpPr/>
          <p:nvPr/>
        </p:nvSpPr>
        <p:spPr>
          <a:xfrm rot="10800000">
            <a:off x="6871925" y="4958075"/>
            <a:ext cx="190800" cy="216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3" name="Google Shape;893;p40"/>
          <p:cNvGrpSpPr/>
          <p:nvPr/>
        </p:nvGrpSpPr>
        <p:grpSpPr>
          <a:xfrm>
            <a:off x="6587575" y="5862375"/>
            <a:ext cx="772200" cy="726150"/>
            <a:chOff x="7845125" y="1417625"/>
            <a:chExt cx="772200" cy="726150"/>
          </a:xfrm>
        </p:grpSpPr>
        <p:pic>
          <p:nvPicPr>
            <p:cNvPr id="894" name="Google Shape;894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991685" y="1417625"/>
              <a:ext cx="479089" cy="5540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5" name="Google Shape;895;p40"/>
            <p:cNvSpPr txBox="1"/>
            <p:nvPr/>
          </p:nvSpPr>
          <p:spPr>
            <a:xfrm>
              <a:off x="7845125" y="1889375"/>
              <a:ext cx="772200" cy="25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rPr>
                <a:t>Customer</a:t>
              </a:r>
              <a:endParaRPr sz="1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6" name="Google Shape;896;p40"/>
          <p:cNvGrpSpPr/>
          <p:nvPr/>
        </p:nvGrpSpPr>
        <p:grpSpPr>
          <a:xfrm>
            <a:off x="6184213" y="5177600"/>
            <a:ext cx="1578900" cy="470100"/>
            <a:chOff x="4736413" y="5177600"/>
            <a:chExt cx="1578900" cy="470100"/>
          </a:xfrm>
        </p:grpSpPr>
        <p:sp>
          <p:nvSpPr>
            <p:cNvPr id="897" name="Google Shape;897;p40"/>
            <p:cNvSpPr/>
            <p:nvPr/>
          </p:nvSpPr>
          <p:spPr>
            <a:xfrm>
              <a:off x="4736413" y="5177600"/>
              <a:ext cx="1578900" cy="4701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NDID </a:t>
              </a:r>
              <a:endParaRPr i="1"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Verification</a:t>
              </a:r>
              <a:endParaRPr i="1" sz="1000"/>
            </a:p>
          </p:txBody>
        </p:sp>
        <p:sp>
          <p:nvSpPr>
            <p:cNvPr id="898" name="Google Shape;898;p40"/>
            <p:cNvSpPr/>
            <p:nvPr/>
          </p:nvSpPr>
          <p:spPr>
            <a:xfrm>
              <a:off x="5674938" y="5263750"/>
              <a:ext cx="582000" cy="286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600"/>
                <a:t>RP</a:t>
              </a:r>
              <a:endParaRPr i="1" sz="600"/>
            </a:p>
          </p:txBody>
        </p:sp>
      </p:grpSp>
      <p:sp>
        <p:nvSpPr>
          <p:cNvPr id="899" name="Google Shape;899;p40"/>
          <p:cNvSpPr/>
          <p:nvPr/>
        </p:nvSpPr>
        <p:spPr>
          <a:xfrm>
            <a:off x="6177875" y="1367675"/>
            <a:ext cx="1632000" cy="4371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40"/>
          <p:cNvSpPr txBox="1"/>
          <p:nvPr/>
        </p:nvSpPr>
        <p:spPr>
          <a:xfrm>
            <a:off x="6177875" y="1130063"/>
            <a:ext cx="15789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Legally digital signing</a:t>
            </a:r>
            <a:endParaRPr sz="1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1" name="Google Shape;901;p40"/>
          <p:cNvGrpSpPr/>
          <p:nvPr/>
        </p:nvGrpSpPr>
        <p:grpSpPr>
          <a:xfrm>
            <a:off x="4092625" y="2676238"/>
            <a:ext cx="1578900" cy="442500"/>
            <a:chOff x="1853475" y="5072088"/>
            <a:chExt cx="1578900" cy="442500"/>
          </a:xfrm>
        </p:grpSpPr>
        <p:sp>
          <p:nvSpPr>
            <p:cNvPr id="902" name="Google Shape;902;p40"/>
            <p:cNvSpPr/>
            <p:nvPr/>
          </p:nvSpPr>
          <p:spPr>
            <a:xfrm>
              <a:off x="1853475" y="5072088"/>
              <a:ext cx="1578900" cy="4425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e-Signature</a:t>
              </a:r>
              <a:endParaRPr i="1" sz="1000"/>
            </a:p>
          </p:txBody>
        </p:sp>
        <p:sp>
          <p:nvSpPr>
            <p:cNvPr id="903" name="Google Shape;903;p40"/>
            <p:cNvSpPr/>
            <p:nvPr/>
          </p:nvSpPr>
          <p:spPr>
            <a:xfrm>
              <a:off x="2772175" y="5150238"/>
              <a:ext cx="582000" cy="286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600"/>
                <a:t>Create PKI</a:t>
              </a:r>
              <a:endParaRPr i="1" sz="600"/>
            </a:p>
          </p:txBody>
        </p:sp>
      </p:grpSp>
      <p:grpSp>
        <p:nvGrpSpPr>
          <p:cNvPr id="904" name="Google Shape;904;p40"/>
          <p:cNvGrpSpPr/>
          <p:nvPr/>
        </p:nvGrpSpPr>
        <p:grpSpPr>
          <a:xfrm>
            <a:off x="4092613" y="3431225"/>
            <a:ext cx="1578900" cy="838800"/>
            <a:chOff x="4630575" y="4972563"/>
            <a:chExt cx="1578900" cy="838800"/>
          </a:xfrm>
        </p:grpSpPr>
        <p:sp>
          <p:nvSpPr>
            <p:cNvPr id="905" name="Google Shape;905;p40"/>
            <p:cNvSpPr/>
            <p:nvPr/>
          </p:nvSpPr>
          <p:spPr>
            <a:xfrm>
              <a:off x="4630575" y="4972563"/>
              <a:ext cx="1578900" cy="8388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952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NDID </a:t>
              </a:r>
              <a:endParaRPr i="1"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/>
                <a:t>Enrollment</a:t>
              </a:r>
              <a:endParaRPr i="1" sz="1000"/>
            </a:p>
          </p:txBody>
        </p:sp>
        <p:sp>
          <p:nvSpPr>
            <p:cNvPr id="906" name="Google Shape;906;p40"/>
            <p:cNvSpPr/>
            <p:nvPr/>
          </p:nvSpPr>
          <p:spPr>
            <a:xfrm>
              <a:off x="5550825" y="5057463"/>
              <a:ext cx="582000" cy="286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600"/>
                <a:t>IdP</a:t>
              </a:r>
              <a:endParaRPr i="1" sz="600"/>
            </a:p>
          </p:txBody>
        </p:sp>
        <p:sp>
          <p:nvSpPr>
            <p:cNvPr id="907" name="Google Shape;907;p40"/>
            <p:cNvSpPr/>
            <p:nvPr/>
          </p:nvSpPr>
          <p:spPr>
            <a:xfrm>
              <a:off x="5550700" y="5456288"/>
              <a:ext cx="582000" cy="286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600"/>
                <a:t>AS</a:t>
              </a:r>
              <a:endParaRPr i="1" sz="600"/>
            </a:p>
          </p:txBody>
        </p:sp>
      </p:grpSp>
      <p:sp>
        <p:nvSpPr>
          <p:cNvPr id="908" name="Google Shape;908;p40"/>
          <p:cNvSpPr/>
          <p:nvPr/>
        </p:nvSpPr>
        <p:spPr>
          <a:xfrm>
            <a:off x="4894625" y="3122901"/>
            <a:ext cx="190800" cy="286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0"/>
          <p:cNvSpPr/>
          <p:nvPr/>
        </p:nvSpPr>
        <p:spPr>
          <a:xfrm>
            <a:off x="4894625" y="2053379"/>
            <a:ext cx="190800" cy="554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0"/>
          <p:cNvSpPr/>
          <p:nvPr/>
        </p:nvSpPr>
        <p:spPr>
          <a:xfrm rot="-5400000">
            <a:off x="5870025" y="1505167"/>
            <a:ext cx="190800" cy="442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>
            <p:ph type="title"/>
          </p:nvPr>
        </p:nvSpPr>
        <p:spPr>
          <a:xfrm>
            <a:off x="1500166" y="274637"/>
            <a:ext cx="71865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Platform Landscape</a:t>
            </a:r>
            <a:endParaRPr/>
          </a:p>
        </p:txBody>
      </p:sp>
      <p:sp>
        <p:nvSpPr>
          <p:cNvPr id="98" name="Google Shape;98;p14"/>
          <p:cNvSpPr txBox="1"/>
          <p:nvPr>
            <p:ph idx="12" type="sldNum"/>
          </p:nvPr>
        </p:nvSpPr>
        <p:spPr>
          <a:xfrm>
            <a:off x="6553200" y="6526351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9" name="Google Shape;9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388" y="1506337"/>
            <a:ext cx="6405218" cy="4803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41"/>
          <p:cNvSpPr txBox="1"/>
          <p:nvPr>
            <p:ph type="title"/>
          </p:nvPr>
        </p:nvSpPr>
        <p:spPr>
          <a:xfrm>
            <a:off x="1500166" y="274637"/>
            <a:ext cx="71865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Scenario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/>
              <a:t> New Customer </a:t>
            </a:r>
            <a:r>
              <a:rPr i="1" lang="en-US" sz="2400"/>
              <a:t>face-to-face</a:t>
            </a:r>
            <a:endParaRPr i="1" sz="2400"/>
          </a:p>
        </p:txBody>
      </p:sp>
      <p:sp>
        <p:nvSpPr>
          <p:cNvPr id="917" name="Google Shape;917;p41"/>
          <p:cNvSpPr txBox="1"/>
          <p:nvPr>
            <p:ph idx="12" type="sldNum"/>
          </p:nvPr>
        </p:nvSpPr>
        <p:spPr>
          <a:xfrm>
            <a:off x="6553200" y="6526351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8" name="Google Shape;918;p41"/>
          <p:cNvSpPr/>
          <p:nvPr/>
        </p:nvSpPr>
        <p:spPr>
          <a:xfrm>
            <a:off x="171425" y="1575350"/>
            <a:ext cx="1962000" cy="4245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Identification</a:t>
            </a:r>
            <a:endParaRPr/>
          </a:p>
        </p:txBody>
      </p:sp>
      <p:sp>
        <p:nvSpPr>
          <p:cNvPr id="919" name="Google Shape;919;p41"/>
          <p:cNvSpPr/>
          <p:nvPr/>
        </p:nvSpPr>
        <p:spPr>
          <a:xfrm>
            <a:off x="2482575" y="1575350"/>
            <a:ext cx="1962000" cy="4245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Due </a:t>
            </a:r>
            <a:r>
              <a:rPr lang="en-US"/>
              <a:t>Diligence</a:t>
            </a:r>
            <a:endParaRPr/>
          </a:p>
        </p:txBody>
      </p:sp>
      <p:sp>
        <p:nvSpPr>
          <p:cNvPr id="920" name="Google Shape;920;p41"/>
          <p:cNvSpPr/>
          <p:nvPr/>
        </p:nvSpPr>
        <p:spPr>
          <a:xfrm>
            <a:off x="4746575" y="1575350"/>
            <a:ext cx="1962000" cy="4245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Authentication (Create)</a:t>
            </a:r>
            <a:endParaRPr/>
          </a:p>
        </p:txBody>
      </p:sp>
      <p:sp>
        <p:nvSpPr>
          <p:cNvPr id="921" name="Google Shape;921;p41"/>
          <p:cNvSpPr/>
          <p:nvPr/>
        </p:nvSpPr>
        <p:spPr>
          <a:xfrm>
            <a:off x="7010575" y="1575350"/>
            <a:ext cx="1962000" cy="4245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Signature</a:t>
            </a:r>
            <a:endParaRPr/>
          </a:p>
        </p:txBody>
      </p:sp>
      <p:sp>
        <p:nvSpPr>
          <p:cNvPr id="922" name="Google Shape;922;p41"/>
          <p:cNvSpPr/>
          <p:nvPr/>
        </p:nvSpPr>
        <p:spPr>
          <a:xfrm>
            <a:off x="362975" y="2176350"/>
            <a:ext cx="1578900" cy="8388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Customer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Presenting</a:t>
            </a:r>
            <a:endParaRPr i="1" sz="1000"/>
          </a:p>
        </p:txBody>
      </p:sp>
      <p:sp>
        <p:nvSpPr>
          <p:cNvPr id="923" name="Google Shape;923;p41"/>
          <p:cNvSpPr/>
          <p:nvPr/>
        </p:nvSpPr>
        <p:spPr>
          <a:xfrm>
            <a:off x="1283225" y="2275000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Image Capture</a:t>
            </a:r>
            <a:endParaRPr i="1" sz="600"/>
          </a:p>
        </p:txBody>
      </p:sp>
      <p:sp>
        <p:nvSpPr>
          <p:cNvPr id="924" name="Google Shape;924;p41"/>
          <p:cNvSpPr/>
          <p:nvPr/>
        </p:nvSpPr>
        <p:spPr>
          <a:xfrm>
            <a:off x="1283100" y="2635750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rgbClr val="666666"/>
                </a:solidFill>
              </a:rPr>
              <a:t>Liveness Detection</a:t>
            </a:r>
            <a:endParaRPr i="1" sz="600">
              <a:solidFill>
                <a:srgbClr val="666666"/>
              </a:solidFill>
            </a:endParaRPr>
          </a:p>
        </p:txBody>
      </p:sp>
      <p:sp>
        <p:nvSpPr>
          <p:cNvPr id="925" name="Google Shape;925;p41"/>
          <p:cNvSpPr/>
          <p:nvPr/>
        </p:nvSpPr>
        <p:spPr>
          <a:xfrm>
            <a:off x="362975" y="3496450"/>
            <a:ext cx="1578900" cy="1214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Identification Document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Verification</a:t>
            </a:r>
            <a:endParaRPr i="1" sz="1000"/>
          </a:p>
        </p:txBody>
      </p:sp>
      <p:sp>
        <p:nvSpPr>
          <p:cNvPr id="926" name="Google Shape;926;p41"/>
          <p:cNvSpPr/>
          <p:nvPr/>
        </p:nvSpPr>
        <p:spPr>
          <a:xfrm>
            <a:off x="1280650" y="358527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DOPA Online</a:t>
            </a:r>
            <a:endParaRPr i="1" sz="600"/>
          </a:p>
        </p:txBody>
      </p:sp>
      <p:sp>
        <p:nvSpPr>
          <p:cNvPr id="927" name="Google Shape;927;p41"/>
          <p:cNvSpPr/>
          <p:nvPr/>
        </p:nvSpPr>
        <p:spPr>
          <a:xfrm>
            <a:off x="1280775" y="396462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ICAO NFC</a:t>
            </a:r>
            <a:endParaRPr i="1" sz="600"/>
          </a:p>
        </p:txBody>
      </p:sp>
      <p:sp>
        <p:nvSpPr>
          <p:cNvPr id="928" name="Google Shape;928;p41"/>
          <p:cNvSpPr/>
          <p:nvPr/>
        </p:nvSpPr>
        <p:spPr>
          <a:xfrm>
            <a:off x="1280650" y="434397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rgbClr val="666666"/>
                </a:solidFill>
              </a:rPr>
              <a:t>Image Fraud Prediction</a:t>
            </a:r>
            <a:endParaRPr i="1" sz="600">
              <a:solidFill>
                <a:srgbClr val="666666"/>
              </a:solidFill>
            </a:endParaRPr>
          </a:p>
        </p:txBody>
      </p:sp>
      <p:sp>
        <p:nvSpPr>
          <p:cNvPr id="929" name="Google Shape;929;p41"/>
          <p:cNvSpPr/>
          <p:nvPr/>
        </p:nvSpPr>
        <p:spPr>
          <a:xfrm>
            <a:off x="1014875" y="3073238"/>
            <a:ext cx="275100" cy="3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1"/>
          <p:cNvSpPr/>
          <p:nvPr/>
        </p:nvSpPr>
        <p:spPr>
          <a:xfrm>
            <a:off x="362975" y="5159250"/>
            <a:ext cx="1578900" cy="1214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Customer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Verification</a:t>
            </a:r>
            <a:endParaRPr i="1" sz="1000"/>
          </a:p>
        </p:txBody>
      </p:sp>
      <p:sp>
        <p:nvSpPr>
          <p:cNvPr id="931" name="Google Shape;931;p41"/>
          <p:cNvSpPr/>
          <p:nvPr/>
        </p:nvSpPr>
        <p:spPr>
          <a:xfrm>
            <a:off x="1283100" y="524367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Facial Recog.</a:t>
            </a:r>
            <a:endParaRPr i="1" sz="600"/>
          </a:p>
        </p:txBody>
      </p:sp>
      <p:sp>
        <p:nvSpPr>
          <p:cNvPr id="932" name="Google Shape;932;p41"/>
          <p:cNvSpPr/>
          <p:nvPr/>
        </p:nvSpPr>
        <p:spPr>
          <a:xfrm>
            <a:off x="1283100" y="562302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Fingerprint</a:t>
            </a:r>
            <a:endParaRPr i="1" sz="600"/>
          </a:p>
        </p:txBody>
      </p:sp>
      <p:sp>
        <p:nvSpPr>
          <p:cNvPr id="933" name="Google Shape;933;p41"/>
          <p:cNvSpPr/>
          <p:nvPr/>
        </p:nvSpPr>
        <p:spPr>
          <a:xfrm>
            <a:off x="1283100" y="600237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NDID by IdP </a:t>
            </a:r>
            <a:r>
              <a:rPr i="1" lang="en-US" sz="600">
                <a:solidFill>
                  <a:srgbClr val="FF0000"/>
                </a:solidFill>
              </a:rPr>
              <a:t>*</a:t>
            </a:r>
            <a:endParaRPr i="1" sz="600">
              <a:solidFill>
                <a:srgbClr val="FF0000"/>
              </a:solidFill>
            </a:endParaRPr>
          </a:p>
        </p:txBody>
      </p:sp>
      <p:sp>
        <p:nvSpPr>
          <p:cNvPr id="934" name="Google Shape;934;p41"/>
          <p:cNvSpPr/>
          <p:nvPr/>
        </p:nvSpPr>
        <p:spPr>
          <a:xfrm>
            <a:off x="1054075" y="4756750"/>
            <a:ext cx="275100" cy="3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41"/>
          <p:cNvSpPr/>
          <p:nvPr/>
        </p:nvSpPr>
        <p:spPr>
          <a:xfrm>
            <a:off x="2674125" y="5347188"/>
            <a:ext cx="1578900" cy="8388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AML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Screening</a:t>
            </a:r>
            <a:endParaRPr i="1" sz="1000"/>
          </a:p>
        </p:txBody>
      </p:sp>
      <p:sp>
        <p:nvSpPr>
          <p:cNvPr id="936" name="Google Shape;936;p41"/>
          <p:cNvSpPr/>
          <p:nvPr/>
        </p:nvSpPr>
        <p:spPr>
          <a:xfrm>
            <a:off x="3603425" y="5436013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Blacklist</a:t>
            </a:r>
            <a:endParaRPr i="1" sz="600"/>
          </a:p>
        </p:txBody>
      </p:sp>
      <p:sp>
        <p:nvSpPr>
          <p:cNvPr id="937" name="Google Shape;937;p41"/>
          <p:cNvSpPr/>
          <p:nvPr/>
        </p:nvSpPr>
        <p:spPr>
          <a:xfrm>
            <a:off x="3603425" y="5815363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Social Search</a:t>
            </a:r>
            <a:endParaRPr i="1" sz="600"/>
          </a:p>
        </p:txBody>
      </p:sp>
      <p:sp>
        <p:nvSpPr>
          <p:cNvPr id="938" name="Google Shape;938;p41"/>
          <p:cNvSpPr/>
          <p:nvPr/>
        </p:nvSpPr>
        <p:spPr>
          <a:xfrm rot="-5400000">
            <a:off x="2178425" y="5584050"/>
            <a:ext cx="275100" cy="3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1"/>
          <p:cNvSpPr/>
          <p:nvPr/>
        </p:nvSpPr>
        <p:spPr>
          <a:xfrm>
            <a:off x="4985275" y="5158775"/>
            <a:ext cx="1578900" cy="1214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Customer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“HAVE”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factor</a:t>
            </a:r>
            <a:endParaRPr i="1" sz="1000"/>
          </a:p>
        </p:txBody>
      </p:sp>
      <p:sp>
        <p:nvSpPr>
          <p:cNvPr id="940" name="Google Shape;940;p41"/>
          <p:cNvSpPr/>
          <p:nvPr/>
        </p:nvSpPr>
        <p:spPr>
          <a:xfrm>
            <a:off x="5844525" y="5232150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OTP</a:t>
            </a:r>
            <a:endParaRPr i="1" sz="600"/>
          </a:p>
        </p:txBody>
      </p:sp>
      <p:sp>
        <p:nvSpPr>
          <p:cNvPr id="941" name="Google Shape;941;p41"/>
          <p:cNvSpPr/>
          <p:nvPr/>
        </p:nvSpPr>
        <p:spPr>
          <a:xfrm>
            <a:off x="5844525" y="560757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rgbClr val="666666"/>
                </a:solidFill>
              </a:rPr>
              <a:t>Mobile Device Id/Number</a:t>
            </a:r>
            <a:endParaRPr i="1" sz="600">
              <a:solidFill>
                <a:srgbClr val="666666"/>
              </a:solidFill>
            </a:endParaRPr>
          </a:p>
        </p:txBody>
      </p:sp>
      <p:sp>
        <p:nvSpPr>
          <p:cNvPr id="942" name="Google Shape;942;p41"/>
          <p:cNvSpPr/>
          <p:nvPr/>
        </p:nvSpPr>
        <p:spPr>
          <a:xfrm>
            <a:off x="5844525" y="5983000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Chipcard</a:t>
            </a:r>
            <a:endParaRPr i="1" sz="600"/>
          </a:p>
        </p:txBody>
      </p:sp>
      <p:sp>
        <p:nvSpPr>
          <p:cNvPr id="943" name="Google Shape;943;p41"/>
          <p:cNvSpPr/>
          <p:nvPr/>
        </p:nvSpPr>
        <p:spPr>
          <a:xfrm rot="-5400000">
            <a:off x="4489575" y="5584050"/>
            <a:ext cx="275100" cy="3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1"/>
          <p:cNvSpPr/>
          <p:nvPr/>
        </p:nvSpPr>
        <p:spPr>
          <a:xfrm>
            <a:off x="4985275" y="3629000"/>
            <a:ext cx="1578900" cy="1214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Customer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“KNOW”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factor</a:t>
            </a:r>
            <a:endParaRPr i="1" sz="1000"/>
          </a:p>
        </p:txBody>
      </p:sp>
      <p:sp>
        <p:nvSpPr>
          <p:cNvPr id="945" name="Google Shape;945;p41"/>
          <p:cNvSpPr/>
          <p:nvPr/>
        </p:nvSpPr>
        <p:spPr>
          <a:xfrm>
            <a:off x="5844525" y="370237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Username/Password</a:t>
            </a:r>
            <a:endParaRPr i="1" sz="600"/>
          </a:p>
        </p:txBody>
      </p:sp>
      <p:sp>
        <p:nvSpPr>
          <p:cNvPr id="946" name="Google Shape;946;p41"/>
          <p:cNvSpPr/>
          <p:nvPr/>
        </p:nvSpPr>
        <p:spPr>
          <a:xfrm>
            <a:off x="5844525" y="4077800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PIN</a:t>
            </a:r>
            <a:endParaRPr i="1" sz="600"/>
          </a:p>
        </p:txBody>
      </p:sp>
      <p:sp>
        <p:nvSpPr>
          <p:cNvPr id="947" name="Google Shape;947;p41"/>
          <p:cNvSpPr/>
          <p:nvPr/>
        </p:nvSpPr>
        <p:spPr>
          <a:xfrm>
            <a:off x="5844525" y="445322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rgbClr val="666666"/>
                </a:solidFill>
              </a:rPr>
              <a:t>Secret Question</a:t>
            </a:r>
            <a:endParaRPr i="1" sz="600">
              <a:solidFill>
                <a:srgbClr val="666666"/>
              </a:solidFill>
            </a:endParaRPr>
          </a:p>
        </p:txBody>
      </p:sp>
      <p:sp>
        <p:nvSpPr>
          <p:cNvPr id="948" name="Google Shape;948;p41"/>
          <p:cNvSpPr/>
          <p:nvPr/>
        </p:nvSpPr>
        <p:spPr>
          <a:xfrm rot="10800000">
            <a:off x="5637175" y="4901195"/>
            <a:ext cx="275100" cy="206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1"/>
          <p:cNvSpPr/>
          <p:nvPr/>
        </p:nvSpPr>
        <p:spPr>
          <a:xfrm>
            <a:off x="4985275" y="2130875"/>
            <a:ext cx="1578900" cy="1214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Customer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“ARE”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factor</a:t>
            </a:r>
            <a:endParaRPr i="1" sz="1000"/>
          </a:p>
        </p:txBody>
      </p:sp>
      <p:sp>
        <p:nvSpPr>
          <p:cNvPr id="950" name="Google Shape;950;p41"/>
          <p:cNvSpPr/>
          <p:nvPr/>
        </p:nvSpPr>
        <p:spPr>
          <a:xfrm>
            <a:off x="5844525" y="2204250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Facial Recog.</a:t>
            </a:r>
            <a:endParaRPr i="1" sz="600"/>
          </a:p>
        </p:txBody>
      </p:sp>
      <p:sp>
        <p:nvSpPr>
          <p:cNvPr id="951" name="Google Shape;951;p41"/>
          <p:cNvSpPr/>
          <p:nvPr/>
        </p:nvSpPr>
        <p:spPr>
          <a:xfrm>
            <a:off x="5844525" y="257967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Fingerprint</a:t>
            </a:r>
            <a:endParaRPr i="1" sz="600"/>
          </a:p>
        </p:txBody>
      </p:sp>
      <p:sp>
        <p:nvSpPr>
          <p:cNvPr id="952" name="Google Shape;952;p41"/>
          <p:cNvSpPr/>
          <p:nvPr/>
        </p:nvSpPr>
        <p:spPr>
          <a:xfrm>
            <a:off x="5844525" y="2986000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rgbClr val="666666"/>
                </a:solidFill>
              </a:rPr>
              <a:t>Biometric On-us</a:t>
            </a:r>
            <a:endParaRPr i="1" sz="600">
              <a:solidFill>
                <a:srgbClr val="666666"/>
              </a:solidFill>
            </a:endParaRPr>
          </a:p>
        </p:txBody>
      </p:sp>
      <p:sp>
        <p:nvSpPr>
          <p:cNvPr id="953" name="Google Shape;953;p41"/>
          <p:cNvSpPr/>
          <p:nvPr/>
        </p:nvSpPr>
        <p:spPr>
          <a:xfrm rot="10800000">
            <a:off x="5637175" y="3384095"/>
            <a:ext cx="275100" cy="206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41"/>
          <p:cNvSpPr/>
          <p:nvPr/>
        </p:nvSpPr>
        <p:spPr>
          <a:xfrm>
            <a:off x="7218075" y="5143325"/>
            <a:ext cx="1578900" cy="1214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e-Signature</a:t>
            </a:r>
            <a:endParaRPr i="1" sz="1000"/>
          </a:p>
        </p:txBody>
      </p:sp>
      <p:sp>
        <p:nvSpPr>
          <p:cNvPr id="955" name="Google Shape;955;p41"/>
          <p:cNvSpPr/>
          <p:nvPr/>
        </p:nvSpPr>
        <p:spPr>
          <a:xfrm>
            <a:off x="8076625" y="522822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PKI</a:t>
            </a:r>
            <a:endParaRPr i="1" sz="600"/>
          </a:p>
        </p:txBody>
      </p:sp>
      <p:sp>
        <p:nvSpPr>
          <p:cNvPr id="956" name="Google Shape;956;p41"/>
          <p:cNvSpPr/>
          <p:nvPr/>
        </p:nvSpPr>
        <p:spPr>
          <a:xfrm rot="-5400000">
            <a:off x="6753575" y="5943538"/>
            <a:ext cx="275100" cy="3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41"/>
          <p:cNvSpPr/>
          <p:nvPr/>
        </p:nvSpPr>
        <p:spPr>
          <a:xfrm rot="5400000">
            <a:off x="5339525" y="3939250"/>
            <a:ext cx="3009000" cy="405300"/>
          </a:xfrm>
          <a:prstGeom prst="uturnArrow">
            <a:avLst>
              <a:gd fmla="val 39514" name="adj1"/>
              <a:gd fmla="val 25000" name="adj2"/>
              <a:gd fmla="val 35715" name="adj3"/>
              <a:gd fmla="val 43750" name="adj4"/>
              <a:gd fmla="val 100000" name="adj5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41"/>
          <p:cNvSpPr txBox="1"/>
          <p:nvPr/>
        </p:nvSpPr>
        <p:spPr>
          <a:xfrm rot="5400000">
            <a:off x="6336125" y="3702375"/>
            <a:ext cx="17073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Authentication (Use)</a:t>
            </a:r>
            <a:endParaRPr sz="1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42"/>
          <p:cNvSpPr txBox="1"/>
          <p:nvPr>
            <p:ph type="title"/>
          </p:nvPr>
        </p:nvSpPr>
        <p:spPr>
          <a:xfrm>
            <a:off x="1500166" y="274637"/>
            <a:ext cx="71865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Scenario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/>
              <a:t> New Account face-to-face</a:t>
            </a:r>
            <a:endParaRPr i="1" sz="2400"/>
          </a:p>
        </p:txBody>
      </p:sp>
      <p:sp>
        <p:nvSpPr>
          <p:cNvPr id="965" name="Google Shape;965;p42"/>
          <p:cNvSpPr txBox="1"/>
          <p:nvPr>
            <p:ph idx="12" type="sldNum"/>
          </p:nvPr>
        </p:nvSpPr>
        <p:spPr>
          <a:xfrm>
            <a:off x="6553200" y="6526351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6" name="Google Shape;966;p42"/>
          <p:cNvSpPr/>
          <p:nvPr/>
        </p:nvSpPr>
        <p:spPr>
          <a:xfrm>
            <a:off x="171425" y="1575350"/>
            <a:ext cx="1962000" cy="4245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Identification</a:t>
            </a:r>
            <a:endParaRPr/>
          </a:p>
        </p:txBody>
      </p:sp>
      <p:sp>
        <p:nvSpPr>
          <p:cNvPr id="967" name="Google Shape;967;p42"/>
          <p:cNvSpPr/>
          <p:nvPr/>
        </p:nvSpPr>
        <p:spPr>
          <a:xfrm>
            <a:off x="2482575" y="1575350"/>
            <a:ext cx="1962000" cy="4245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Due Diligence</a:t>
            </a:r>
            <a:endParaRPr/>
          </a:p>
        </p:txBody>
      </p:sp>
      <p:sp>
        <p:nvSpPr>
          <p:cNvPr id="968" name="Google Shape;968;p42"/>
          <p:cNvSpPr/>
          <p:nvPr/>
        </p:nvSpPr>
        <p:spPr>
          <a:xfrm>
            <a:off x="4746575" y="1575350"/>
            <a:ext cx="1962000" cy="4245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Authentication (Use)</a:t>
            </a:r>
            <a:endParaRPr/>
          </a:p>
        </p:txBody>
      </p:sp>
      <p:sp>
        <p:nvSpPr>
          <p:cNvPr id="969" name="Google Shape;969;p42"/>
          <p:cNvSpPr/>
          <p:nvPr/>
        </p:nvSpPr>
        <p:spPr>
          <a:xfrm>
            <a:off x="7010575" y="1575350"/>
            <a:ext cx="1962000" cy="4245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Signature</a:t>
            </a:r>
            <a:endParaRPr/>
          </a:p>
        </p:txBody>
      </p:sp>
      <p:sp>
        <p:nvSpPr>
          <p:cNvPr id="970" name="Google Shape;970;p42"/>
          <p:cNvSpPr/>
          <p:nvPr/>
        </p:nvSpPr>
        <p:spPr>
          <a:xfrm>
            <a:off x="362975" y="2176350"/>
            <a:ext cx="1578900" cy="8388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Customer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Presenting</a:t>
            </a:r>
            <a:endParaRPr i="1" sz="1000"/>
          </a:p>
        </p:txBody>
      </p:sp>
      <p:sp>
        <p:nvSpPr>
          <p:cNvPr id="971" name="Google Shape;971;p42"/>
          <p:cNvSpPr/>
          <p:nvPr/>
        </p:nvSpPr>
        <p:spPr>
          <a:xfrm>
            <a:off x="1283225" y="2275000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Image Capture</a:t>
            </a:r>
            <a:endParaRPr i="1" sz="600"/>
          </a:p>
        </p:txBody>
      </p:sp>
      <p:sp>
        <p:nvSpPr>
          <p:cNvPr id="972" name="Google Shape;972;p42"/>
          <p:cNvSpPr/>
          <p:nvPr/>
        </p:nvSpPr>
        <p:spPr>
          <a:xfrm>
            <a:off x="1283100" y="2635750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rgbClr val="666666"/>
                </a:solidFill>
              </a:rPr>
              <a:t>Liveness Detection</a:t>
            </a:r>
            <a:endParaRPr i="1" sz="600">
              <a:solidFill>
                <a:srgbClr val="666666"/>
              </a:solidFill>
            </a:endParaRPr>
          </a:p>
        </p:txBody>
      </p:sp>
      <p:sp>
        <p:nvSpPr>
          <p:cNvPr id="973" name="Google Shape;973;p42"/>
          <p:cNvSpPr/>
          <p:nvPr/>
        </p:nvSpPr>
        <p:spPr>
          <a:xfrm rot="-5400000">
            <a:off x="3333050" y="1161000"/>
            <a:ext cx="275100" cy="2869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2"/>
          <p:cNvSpPr/>
          <p:nvPr/>
        </p:nvSpPr>
        <p:spPr>
          <a:xfrm>
            <a:off x="2674125" y="5347188"/>
            <a:ext cx="1578900" cy="8388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AML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Screening</a:t>
            </a:r>
            <a:endParaRPr i="1" sz="1000"/>
          </a:p>
        </p:txBody>
      </p:sp>
      <p:sp>
        <p:nvSpPr>
          <p:cNvPr id="975" name="Google Shape;975;p42"/>
          <p:cNvSpPr/>
          <p:nvPr/>
        </p:nvSpPr>
        <p:spPr>
          <a:xfrm>
            <a:off x="3603425" y="5436013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Blacklist</a:t>
            </a:r>
            <a:endParaRPr i="1" sz="600"/>
          </a:p>
        </p:txBody>
      </p:sp>
      <p:sp>
        <p:nvSpPr>
          <p:cNvPr id="976" name="Google Shape;976;p42"/>
          <p:cNvSpPr/>
          <p:nvPr/>
        </p:nvSpPr>
        <p:spPr>
          <a:xfrm>
            <a:off x="3603425" y="5815363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Social Search</a:t>
            </a:r>
            <a:endParaRPr i="1" sz="600"/>
          </a:p>
        </p:txBody>
      </p:sp>
      <p:sp>
        <p:nvSpPr>
          <p:cNvPr id="977" name="Google Shape;977;p42"/>
          <p:cNvSpPr/>
          <p:nvPr/>
        </p:nvSpPr>
        <p:spPr>
          <a:xfrm>
            <a:off x="4985275" y="5158775"/>
            <a:ext cx="1578900" cy="1214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Customer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“HAVE”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factor</a:t>
            </a:r>
            <a:endParaRPr i="1" sz="1000"/>
          </a:p>
        </p:txBody>
      </p:sp>
      <p:sp>
        <p:nvSpPr>
          <p:cNvPr id="978" name="Google Shape;978;p42"/>
          <p:cNvSpPr/>
          <p:nvPr/>
        </p:nvSpPr>
        <p:spPr>
          <a:xfrm>
            <a:off x="5844525" y="5232150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OTP</a:t>
            </a:r>
            <a:endParaRPr i="1" sz="600"/>
          </a:p>
        </p:txBody>
      </p:sp>
      <p:sp>
        <p:nvSpPr>
          <p:cNvPr id="979" name="Google Shape;979;p42"/>
          <p:cNvSpPr/>
          <p:nvPr/>
        </p:nvSpPr>
        <p:spPr>
          <a:xfrm>
            <a:off x="5844525" y="560757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rgbClr val="666666"/>
                </a:solidFill>
              </a:rPr>
              <a:t>Mobile Device Id/Number</a:t>
            </a:r>
            <a:endParaRPr i="1" sz="600">
              <a:solidFill>
                <a:srgbClr val="666666"/>
              </a:solidFill>
            </a:endParaRPr>
          </a:p>
        </p:txBody>
      </p:sp>
      <p:sp>
        <p:nvSpPr>
          <p:cNvPr id="980" name="Google Shape;980;p42"/>
          <p:cNvSpPr/>
          <p:nvPr/>
        </p:nvSpPr>
        <p:spPr>
          <a:xfrm>
            <a:off x="5844525" y="5983000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Chipcard</a:t>
            </a:r>
            <a:endParaRPr i="1" sz="600"/>
          </a:p>
        </p:txBody>
      </p:sp>
      <p:sp>
        <p:nvSpPr>
          <p:cNvPr id="981" name="Google Shape;981;p42"/>
          <p:cNvSpPr/>
          <p:nvPr/>
        </p:nvSpPr>
        <p:spPr>
          <a:xfrm rot="5400000">
            <a:off x="4489575" y="5584050"/>
            <a:ext cx="275100" cy="3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2"/>
          <p:cNvSpPr/>
          <p:nvPr/>
        </p:nvSpPr>
        <p:spPr>
          <a:xfrm>
            <a:off x="4985275" y="3629000"/>
            <a:ext cx="1578900" cy="1214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Customer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“KNOW”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factor</a:t>
            </a:r>
            <a:endParaRPr i="1" sz="1000"/>
          </a:p>
        </p:txBody>
      </p:sp>
      <p:sp>
        <p:nvSpPr>
          <p:cNvPr id="983" name="Google Shape;983;p42"/>
          <p:cNvSpPr/>
          <p:nvPr/>
        </p:nvSpPr>
        <p:spPr>
          <a:xfrm>
            <a:off x="5844525" y="370237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Username/Password</a:t>
            </a:r>
            <a:endParaRPr i="1" sz="600"/>
          </a:p>
        </p:txBody>
      </p:sp>
      <p:sp>
        <p:nvSpPr>
          <p:cNvPr id="984" name="Google Shape;984;p42"/>
          <p:cNvSpPr/>
          <p:nvPr/>
        </p:nvSpPr>
        <p:spPr>
          <a:xfrm>
            <a:off x="5844525" y="4077800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PIN</a:t>
            </a:r>
            <a:endParaRPr i="1" sz="600"/>
          </a:p>
        </p:txBody>
      </p:sp>
      <p:sp>
        <p:nvSpPr>
          <p:cNvPr id="985" name="Google Shape;985;p42"/>
          <p:cNvSpPr/>
          <p:nvPr/>
        </p:nvSpPr>
        <p:spPr>
          <a:xfrm>
            <a:off x="5844525" y="445322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Secret Question</a:t>
            </a:r>
            <a:endParaRPr i="1" sz="600"/>
          </a:p>
        </p:txBody>
      </p:sp>
      <p:sp>
        <p:nvSpPr>
          <p:cNvPr id="986" name="Google Shape;986;p42"/>
          <p:cNvSpPr/>
          <p:nvPr/>
        </p:nvSpPr>
        <p:spPr>
          <a:xfrm>
            <a:off x="5637175" y="4901195"/>
            <a:ext cx="275100" cy="206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42"/>
          <p:cNvSpPr/>
          <p:nvPr/>
        </p:nvSpPr>
        <p:spPr>
          <a:xfrm>
            <a:off x="4985275" y="2130875"/>
            <a:ext cx="1578900" cy="1214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Customer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“ARE”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factor</a:t>
            </a:r>
            <a:endParaRPr i="1" sz="1000"/>
          </a:p>
        </p:txBody>
      </p:sp>
      <p:sp>
        <p:nvSpPr>
          <p:cNvPr id="988" name="Google Shape;988;p42"/>
          <p:cNvSpPr/>
          <p:nvPr/>
        </p:nvSpPr>
        <p:spPr>
          <a:xfrm>
            <a:off x="5844525" y="2204250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Facial Recog.</a:t>
            </a:r>
            <a:endParaRPr i="1" sz="600"/>
          </a:p>
        </p:txBody>
      </p:sp>
      <p:sp>
        <p:nvSpPr>
          <p:cNvPr id="989" name="Google Shape;989;p42"/>
          <p:cNvSpPr/>
          <p:nvPr/>
        </p:nvSpPr>
        <p:spPr>
          <a:xfrm>
            <a:off x="5844525" y="257967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Fingerprint</a:t>
            </a:r>
            <a:endParaRPr i="1" sz="600"/>
          </a:p>
        </p:txBody>
      </p:sp>
      <p:sp>
        <p:nvSpPr>
          <p:cNvPr id="990" name="Google Shape;990;p42"/>
          <p:cNvSpPr/>
          <p:nvPr/>
        </p:nvSpPr>
        <p:spPr>
          <a:xfrm>
            <a:off x="5844525" y="2986000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rgbClr val="666666"/>
                </a:solidFill>
              </a:rPr>
              <a:t>Biometric On-us</a:t>
            </a:r>
            <a:endParaRPr i="1" sz="600">
              <a:solidFill>
                <a:srgbClr val="666666"/>
              </a:solidFill>
            </a:endParaRPr>
          </a:p>
        </p:txBody>
      </p:sp>
      <p:sp>
        <p:nvSpPr>
          <p:cNvPr id="991" name="Google Shape;991;p42"/>
          <p:cNvSpPr/>
          <p:nvPr/>
        </p:nvSpPr>
        <p:spPr>
          <a:xfrm>
            <a:off x="5637175" y="3384095"/>
            <a:ext cx="275100" cy="206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42"/>
          <p:cNvSpPr/>
          <p:nvPr/>
        </p:nvSpPr>
        <p:spPr>
          <a:xfrm>
            <a:off x="7202125" y="5143325"/>
            <a:ext cx="1578900" cy="1214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e-Signature</a:t>
            </a:r>
            <a:endParaRPr i="1" sz="1000"/>
          </a:p>
        </p:txBody>
      </p:sp>
      <p:sp>
        <p:nvSpPr>
          <p:cNvPr id="993" name="Google Shape;993;p42"/>
          <p:cNvSpPr/>
          <p:nvPr/>
        </p:nvSpPr>
        <p:spPr>
          <a:xfrm>
            <a:off x="8060675" y="522822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PKI</a:t>
            </a:r>
            <a:endParaRPr i="1" sz="600"/>
          </a:p>
        </p:txBody>
      </p:sp>
      <p:sp>
        <p:nvSpPr>
          <p:cNvPr id="994" name="Google Shape;994;p42"/>
          <p:cNvSpPr/>
          <p:nvPr/>
        </p:nvSpPr>
        <p:spPr>
          <a:xfrm flipH="1" rot="10800000">
            <a:off x="3378750" y="6194725"/>
            <a:ext cx="4734000" cy="471600"/>
          </a:xfrm>
          <a:prstGeom prst="uturnArrow">
            <a:avLst>
              <a:gd fmla="val 33333" name="adj1"/>
              <a:gd fmla="val 25000" name="adj2"/>
              <a:gd fmla="val 35715" name="adj3"/>
              <a:gd fmla="val 43750" name="adj4"/>
              <a:gd fmla="val 69048" name="adj5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42"/>
          <p:cNvSpPr/>
          <p:nvPr/>
        </p:nvSpPr>
        <p:spPr>
          <a:xfrm>
            <a:off x="273775" y="3345575"/>
            <a:ext cx="1762200" cy="3112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42"/>
          <p:cNvSpPr/>
          <p:nvPr/>
        </p:nvSpPr>
        <p:spPr>
          <a:xfrm>
            <a:off x="362975" y="3496450"/>
            <a:ext cx="1578900" cy="1214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Identification Document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Verification</a:t>
            </a:r>
            <a:endParaRPr i="1" sz="1000"/>
          </a:p>
        </p:txBody>
      </p:sp>
      <p:sp>
        <p:nvSpPr>
          <p:cNvPr id="997" name="Google Shape;997;p42"/>
          <p:cNvSpPr/>
          <p:nvPr/>
        </p:nvSpPr>
        <p:spPr>
          <a:xfrm>
            <a:off x="1280650" y="358527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DOPA Online</a:t>
            </a:r>
            <a:endParaRPr i="1" sz="600"/>
          </a:p>
        </p:txBody>
      </p:sp>
      <p:sp>
        <p:nvSpPr>
          <p:cNvPr id="998" name="Google Shape;998;p42"/>
          <p:cNvSpPr/>
          <p:nvPr/>
        </p:nvSpPr>
        <p:spPr>
          <a:xfrm>
            <a:off x="1280775" y="396462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ICAO NFC</a:t>
            </a:r>
            <a:endParaRPr i="1" sz="600"/>
          </a:p>
        </p:txBody>
      </p:sp>
      <p:sp>
        <p:nvSpPr>
          <p:cNvPr id="999" name="Google Shape;999;p42"/>
          <p:cNvSpPr/>
          <p:nvPr/>
        </p:nvSpPr>
        <p:spPr>
          <a:xfrm>
            <a:off x="1280650" y="434397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rgbClr val="666666"/>
                </a:solidFill>
              </a:rPr>
              <a:t>Image Fraud Prediction</a:t>
            </a:r>
            <a:endParaRPr i="1" sz="600">
              <a:solidFill>
                <a:srgbClr val="666666"/>
              </a:solidFill>
            </a:endParaRPr>
          </a:p>
        </p:txBody>
      </p:sp>
      <p:sp>
        <p:nvSpPr>
          <p:cNvPr id="1000" name="Google Shape;1000;p42"/>
          <p:cNvSpPr/>
          <p:nvPr/>
        </p:nvSpPr>
        <p:spPr>
          <a:xfrm>
            <a:off x="362975" y="5159250"/>
            <a:ext cx="1578900" cy="1214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Customer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Verification</a:t>
            </a:r>
            <a:endParaRPr i="1" sz="1000"/>
          </a:p>
        </p:txBody>
      </p:sp>
      <p:sp>
        <p:nvSpPr>
          <p:cNvPr id="1001" name="Google Shape;1001;p42"/>
          <p:cNvSpPr/>
          <p:nvPr/>
        </p:nvSpPr>
        <p:spPr>
          <a:xfrm>
            <a:off x="1283100" y="524367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Facial Recog.</a:t>
            </a:r>
            <a:endParaRPr i="1" sz="600"/>
          </a:p>
        </p:txBody>
      </p:sp>
      <p:sp>
        <p:nvSpPr>
          <p:cNvPr id="1002" name="Google Shape;1002;p42"/>
          <p:cNvSpPr/>
          <p:nvPr/>
        </p:nvSpPr>
        <p:spPr>
          <a:xfrm>
            <a:off x="1283100" y="562302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Fingerprint</a:t>
            </a:r>
            <a:endParaRPr i="1" sz="600"/>
          </a:p>
        </p:txBody>
      </p:sp>
      <p:sp>
        <p:nvSpPr>
          <p:cNvPr id="1003" name="Google Shape;1003;p42"/>
          <p:cNvSpPr/>
          <p:nvPr/>
        </p:nvSpPr>
        <p:spPr>
          <a:xfrm>
            <a:off x="1283100" y="600237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NDID by IdP </a:t>
            </a:r>
            <a:r>
              <a:rPr i="1" lang="en-US" sz="600">
                <a:solidFill>
                  <a:srgbClr val="FF0000"/>
                </a:solidFill>
              </a:rPr>
              <a:t>*</a:t>
            </a:r>
            <a:endParaRPr i="1" sz="600">
              <a:solidFill>
                <a:srgbClr val="FF0000"/>
              </a:solidFill>
            </a:endParaRPr>
          </a:p>
        </p:txBody>
      </p:sp>
      <p:sp>
        <p:nvSpPr>
          <p:cNvPr id="1004" name="Google Shape;1004;p42"/>
          <p:cNvSpPr/>
          <p:nvPr/>
        </p:nvSpPr>
        <p:spPr>
          <a:xfrm>
            <a:off x="1054075" y="4756750"/>
            <a:ext cx="275100" cy="3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42"/>
          <p:cNvSpPr/>
          <p:nvPr/>
        </p:nvSpPr>
        <p:spPr>
          <a:xfrm rot="-5400000">
            <a:off x="2152450" y="3880675"/>
            <a:ext cx="1292400" cy="1484400"/>
          </a:xfrm>
          <a:prstGeom prst="bentUpArrow">
            <a:avLst>
              <a:gd fmla="val 11666" name="adj1"/>
              <a:gd fmla="val 10327" name="adj2"/>
              <a:gd fmla="val 12075" name="adj3"/>
            </a:avLst>
          </a:prstGeom>
          <a:noFill/>
          <a:ln cap="flat" cmpd="sng" w="19050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42"/>
          <p:cNvSpPr/>
          <p:nvPr/>
        </p:nvSpPr>
        <p:spPr>
          <a:xfrm rot="-5400000">
            <a:off x="2217500" y="5584050"/>
            <a:ext cx="275100" cy="3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43"/>
          <p:cNvSpPr txBox="1"/>
          <p:nvPr>
            <p:ph type="title"/>
          </p:nvPr>
        </p:nvSpPr>
        <p:spPr>
          <a:xfrm>
            <a:off x="1500166" y="274637"/>
            <a:ext cx="71865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Scenario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/>
              <a:t> New Customer Non face-to-face</a:t>
            </a:r>
            <a:endParaRPr i="1" sz="2400"/>
          </a:p>
        </p:txBody>
      </p:sp>
      <p:sp>
        <p:nvSpPr>
          <p:cNvPr id="1013" name="Google Shape;1013;p43"/>
          <p:cNvSpPr txBox="1"/>
          <p:nvPr>
            <p:ph idx="12" type="sldNum"/>
          </p:nvPr>
        </p:nvSpPr>
        <p:spPr>
          <a:xfrm>
            <a:off x="6553200" y="6526351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4" name="Google Shape;1014;p43"/>
          <p:cNvSpPr/>
          <p:nvPr/>
        </p:nvSpPr>
        <p:spPr>
          <a:xfrm>
            <a:off x="171425" y="1575350"/>
            <a:ext cx="1962000" cy="4245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Identification</a:t>
            </a:r>
            <a:endParaRPr/>
          </a:p>
        </p:txBody>
      </p:sp>
      <p:sp>
        <p:nvSpPr>
          <p:cNvPr id="1015" name="Google Shape;1015;p43"/>
          <p:cNvSpPr/>
          <p:nvPr/>
        </p:nvSpPr>
        <p:spPr>
          <a:xfrm>
            <a:off x="2482575" y="1575350"/>
            <a:ext cx="1962000" cy="4245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Due Diligence</a:t>
            </a:r>
            <a:endParaRPr/>
          </a:p>
        </p:txBody>
      </p:sp>
      <p:sp>
        <p:nvSpPr>
          <p:cNvPr id="1016" name="Google Shape;1016;p43"/>
          <p:cNvSpPr/>
          <p:nvPr/>
        </p:nvSpPr>
        <p:spPr>
          <a:xfrm>
            <a:off x="4746575" y="1575350"/>
            <a:ext cx="1962000" cy="4245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Authentication (Create)</a:t>
            </a:r>
            <a:endParaRPr/>
          </a:p>
        </p:txBody>
      </p:sp>
      <p:sp>
        <p:nvSpPr>
          <p:cNvPr id="1017" name="Google Shape;1017;p43"/>
          <p:cNvSpPr/>
          <p:nvPr/>
        </p:nvSpPr>
        <p:spPr>
          <a:xfrm>
            <a:off x="7010575" y="1575350"/>
            <a:ext cx="1962000" cy="4245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Signature</a:t>
            </a:r>
            <a:endParaRPr/>
          </a:p>
        </p:txBody>
      </p:sp>
      <p:sp>
        <p:nvSpPr>
          <p:cNvPr id="1018" name="Google Shape;1018;p43"/>
          <p:cNvSpPr/>
          <p:nvPr/>
        </p:nvSpPr>
        <p:spPr>
          <a:xfrm>
            <a:off x="362975" y="2176350"/>
            <a:ext cx="1578900" cy="8388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Customer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Presenting</a:t>
            </a:r>
            <a:endParaRPr i="1" sz="1000"/>
          </a:p>
        </p:txBody>
      </p:sp>
      <p:sp>
        <p:nvSpPr>
          <p:cNvPr id="1019" name="Google Shape;1019;p43"/>
          <p:cNvSpPr/>
          <p:nvPr/>
        </p:nvSpPr>
        <p:spPr>
          <a:xfrm>
            <a:off x="1283225" y="2275000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Image Capture</a:t>
            </a:r>
            <a:endParaRPr i="1" sz="600"/>
          </a:p>
        </p:txBody>
      </p:sp>
      <p:sp>
        <p:nvSpPr>
          <p:cNvPr id="1020" name="Google Shape;1020;p43"/>
          <p:cNvSpPr/>
          <p:nvPr/>
        </p:nvSpPr>
        <p:spPr>
          <a:xfrm>
            <a:off x="1283100" y="2635750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Liveness Detection</a:t>
            </a:r>
            <a:endParaRPr i="1" sz="600"/>
          </a:p>
        </p:txBody>
      </p:sp>
      <p:sp>
        <p:nvSpPr>
          <p:cNvPr id="1021" name="Google Shape;1021;p43"/>
          <p:cNvSpPr/>
          <p:nvPr/>
        </p:nvSpPr>
        <p:spPr>
          <a:xfrm>
            <a:off x="362975" y="3496450"/>
            <a:ext cx="1578900" cy="1214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Identification Document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Verification</a:t>
            </a:r>
            <a:endParaRPr i="1" sz="1000"/>
          </a:p>
        </p:txBody>
      </p:sp>
      <p:sp>
        <p:nvSpPr>
          <p:cNvPr id="1022" name="Google Shape;1022;p43"/>
          <p:cNvSpPr/>
          <p:nvPr/>
        </p:nvSpPr>
        <p:spPr>
          <a:xfrm>
            <a:off x="1280650" y="358527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DOPA Online</a:t>
            </a:r>
            <a:endParaRPr i="1" sz="600"/>
          </a:p>
        </p:txBody>
      </p:sp>
      <p:sp>
        <p:nvSpPr>
          <p:cNvPr id="1023" name="Google Shape;1023;p43"/>
          <p:cNvSpPr/>
          <p:nvPr/>
        </p:nvSpPr>
        <p:spPr>
          <a:xfrm>
            <a:off x="1280775" y="396462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ICAO NFC</a:t>
            </a:r>
            <a:endParaRPr i="1" sz="600"/>
          </a:p>
        </p:txBody>
      </p:sp>
      <p:sp>
        <p:nvSpPr>
          <p:cNvPr id="1024" name="Google Shape;1024;p43"/>
          <p:cNvSpPr/>
          <p:nvPr/>
        </p:nvSpPr>
        <p:spPr>
          <a:xfrm>
            <a:off x="1280650" y="434397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Image Fraud Prediction</a:t>
            </a:r>
            <a:endParaRPr i="1" sz="600"/>
          </a:p>
        </p:txBody>
      </p:sp>
      <p:sp>
        <p:nvSpPr>
          <p:cNvPr id="1025" name="Google Shape;1025;p43"/>
          <p:cNvSpPr/>
          <p:nvPr/>
        </p:nvSpPr>
        <p:spPr>
          <a:xfrm>
            <a:off x="1014875" y="3073238"/>
            <a:ext cx="275100" cy="3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43"/>
          <p:cNvSpPr/>
          <p:nvPr/>
        </p:nvSpPr>
        <p:spPr>
          <a:xfrm>
            <a:off x="362975" y="5159250"/>
            <a:ext cx="1578900" cy="1214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Customer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Verification</a:t>
            </a:r>
            <a:endParaRPr i="1" sz="1000"/>
          </a:p>
        </p:txBody>
      </p:sp>
      <p:sp>
        <p:nvSpPr>
          <p:cNvPr id="1027" name="Google Shape;1027;p43"/>
          <p:cNvSpPr/>
          <p:nvPr/>
        </p:nvSpPr>
        <p:spPr>
          <a:xfrm>
            <a:off x="1283100" y="524367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Facial Recog.</a:t>
            </a:r>
            <a:endParaRPr i="1" sz="600"/>
          </a:p>
        </p:txBody>
      </p:sp>
      <p:sp>
        <p:nvSpPr>
          <p:cNvPr id="1028" name="Google Shape;1028;p43"/>
          <p:cNvSpPr/>
          <p:nvPr/>
        </p:nvSpPr>
        <p:spPr>
          <a:xfrm>
            <a:off x="1283100" y="562302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rgbClr val="666666"/>
                </a:solidFill>
              </a:rPr>
              <a:t>Fingerprint</a:t>
            </a:r>
            <a:endParaRPr i="1" sz="600">
              <a:solidFill>
                <a:srgbClr val="666666"/>
              </a:solidFill>
            </a:endParaRPr>
          </a:p>
        </p:txBody>
      </p:sp>
      <p:sp>
        <p:nvSpPr>
          <p:cNvPr id="1029" name="Google Shape;1029;p43"/>
          <p:cNvSpPr/>
          <p:nvPr/>
        </p:nvSpPr>
        <p:spPr>
          <a:xfrm>
            <a:off x="1283100" y="600237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NDID by IdP </a:t>
            </a:r>
            <a:r>
              <a:rPr i="1" lang="en-US" sz="600">
                <a:solidFill>
                  <a:srgbClr val="FF0000"/>
                </a:solidFill>
              </a:rPr>
              <a:t>*</a:t>
            </a:r>
            <a:endParaRPr i="1" sz="600">
              <a:solidFill>
                <a:srgbClr val="FF0000"/>
              </a:solidFill>
            </a:endParaRPr>
          </a:p>
        </p:txBody>
      </p:sp>
      <p:sp>
        <p:nvSpPr>
          <p:cNvPr id="1030" name="Google Shape;1030;p43"/>
          <p:cNvSpPr/>
          <p:nvPr/>
        </p:nvSpPr>
        <p:spPr>
          <a:xfrm>
            <a:off x="1054075" y="4756750"/>
            <a:ext cx="275100" cy="3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43"/>
          <p:cNvSpPr/>
          <p:nvPr/>
        </p:nvSpPr>
        <p:spPr>
          <a:xfrm>
            <a:off x="2674125" y="5347188"/>
            <a:ext cx="1578900" cy="8388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AML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Screening</a:t>
            </a:r>
            <a:endParaRPr i="1" sz="1000"/>
          </a:p>
        </p:txBody>
      </p:sp>
      <p:sp>
        <p:nvSpPr>
          <p:cNvPr id="1032" name="Google Shape;1032;p43"/>
          <p:cNvSpPr/>
          <p:nvPr/>
        </p:nvSpPr>
        <p:spPr>
          <a:xfrm>
            <a:off x="3603425" y="5436013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Blacklist</a:t>
            </a:r>
            <a:endParaRPr i="1" sz="600"/>
          </a:p>
        </p:txBody>
      </p:sp>
      <p:sp>
        <p:nvSpPr>
          <p:cNvPr id="1033" name="Google Shape;1033;p43"/>
          <p:cNvSpPr/>
          <p:nvPr/>
        </p:nvSpPr>
        <p:spPr>
          <a:xfrm>
            <a:off x="3603425" y="5815363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Social Search</a:t>
            </a:r>
            <a:endParaRPr i="1" sz="600"/>
          </a:p>
        </p:txBody>
      </p:sp>
      <p:sp>
        <p:nvSpPr>
          <p:cNvPr id="1034" name="Google Shape;1034;p43"/>
          <p:cNvSpPr/>
          <p:nvPr/>
        </p:nvSpPr>
        <p:spPr>
          <a:xfrm rot="-5400000">
            <a:off x="2178425" y="5584050"/>
            <a:ext cx="275100" cy="3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43"/>
          <p:cNvSpPr/>
          <p:nvPr/>
        </p:nvSpPr>
        <p:spPr>
          <a:xfrm>
            <a:off x="4985275" y="5158775"/>
            <a:ext cx="1578900" cy="1214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Customer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“HAVE”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factor</a:t>
            </a:r>
            <a:endParaRPr i="1" sz="1000"/>
          </a:p>
        </p:txBody>
      </p:sp>
      <p:sp>
        <p:nvSpPr>
          <p:cNvPr id="1036" name="Google Shape;1036;p43"/>
          <p:cNvSpPr/>
          <p:nvPr/>
        </p:nvSpPr>
        <p:spPr>
          <a:xfrm>
            <a:off x="5844525" y="5232150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OTP</a:t>
            </a:r>
            <a:endParaRPr i="1" sz="600"/>
          </a:p>
        </p:txBody>
      </p:sp>
      <p:sp>
        <p:nvSpPr>
          <p:cNvPr id="1037" name="Google Shape;1037;p43"/>
          <p:cNvSpPr/>
          <p:nvPr/>
        </p:nvSpPr>
        <p:spPr>
          <a:xfrm>
            <a:off x="5844525" y="560757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Mobile Device Id/Number</a:t>
            </a:r>
            <a:endParaRPr i="1" sz="600"/>
          </a:p>
        </p:txBody>
      </p:sp>
      <p:sp>
        <p:nvSpPr>
          <p:cNvPr id="1038" name="Google Shape;1038;p43"/>
          <p:cNvSpPr/>
          <p:nvPr/>
        </p:nvSpPr>
        <p:spPr>
          <a:xfrm>
            <a:off x="5844525" y="5983000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rgbClr val="666666"/>
                </a:solidFill>
              </a:rPr>
              <a:t>Chipcard</a:t>
            </a:r>
            <a:endParaRPr i="1" sz="600">
              <a:solidFill>
                <a:srgbClr val="666666"/>
              </a:solidFill>
            </a:endParaRPr>
          </a:p>
        </p:txBody>
      </p:sp>
      <p:sp>
        <p:nvSpPr>
          <p:cNvPr id="1039" name="Google Shape;1039;p43"/>
          <p:cNvSpPr/>
          <p:nvPr/>
        </p:nvSpPr>
        <p:spPr>
          <a:xfrm rot="-5400000">
            <a:off x="4489575" y="5584050"/>
            <a:ext cx="275100" cy="3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43"/>
          <p:cNvSpPr/>
          <p:nvPr/>
        </p:nvSpPr>
        <p:spPr>
          <a:xfrm>
            <a:off x="4985275" y="3629000"/>
            <a:ext cx="1578900" cy="1214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Customer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“KNOW”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factor</a:t>
            </a:r>
            <a:endParaRPr i="1" sz="1000"/>
          </a:p>
        </p:txBody>
      </p:sp>
      <p:sp>
        <p:nvSpPr>
          <p:cNvPr id="1041" name="Google Shape;1041;p43"/>
          <p:cNvSpPr/>
          <p:nvPr/>
        </p:nvSpPr>
        <p:spPr>
          <a:xfrm>
            <a:off x="5844525" y="370237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Username/Password</a:t>
            </a:r>
            <a:endParaRPr i="1" sz="600"/>
          </a:p>
        </p:txBody>
      </p:sp>
      <p:sp>
        <p:nvSpPr>
          <p:cNvPr id="1042" name="Google Shape;1042;p43"/>
          <p:cNvSpPr/>
          <p:nvPr/>
        </p:nvSpPr>
        <p:spPr>
          <a:xfrm>
            <a:off x="5844525" y="4077800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PIN</a:t>
            </a:r>
            <a:endParaRPr i="1" sz="600"/>
          </a:p>
        </p:txBody>
      </p:sp>
      <p:sp>
        <p:nvSpPr>
          <p:cNvPr id="1043" name="Google Shape;1043;p43"/>
          <p:cNvSpPr/>
          <p:nvPr/>
        </p:nvSpPr>
        <p:spPr>
          <a:xfrm>
            <a:off x="5844525" y="445322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rgbClr val="666666"/>
                </a:solidFill>
              </a:rPr>
              <a:t>Secret Question</a:t>
            </a:r>
            <a:endParaRPr i="1" sz="600">
              <a:solidFill>
                <a:srgbClr val="666666"/>
              </a:solidFill>
            </a:endParaRPr>
          </a:p>
        </p:txBody>
      </p:sp>
      <p:sp>
        <p:nvSpPr>
          <p:cNvPr id="1044" name="Google Shape;1044;p43"/>
          <p:cNvSpPr/>
          <p:nvPr/>
        </p:nvSpPr>
        <p:spPr>
          <a:xfrm rot="10800000">
            <a:off x="5637175" y="4901195"/>
            <a:ext cx="275100" cy="206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43"/>
          <p:cNvSpPr/>
          <p:nvPr/>
        </p:nvSpPr>
        <p:spPr>
          <a:xfrm>
            <a:off x="4985275" y="2130875"/>
            <a:ext cx="1578900" cy="1214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Customer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“ARE”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factor</a:t>
            </a:r>
            <a:endParaRPr i="1" sz="1000"/>
          </a:p>
        </p:txBody>
      </p:sp>
      <p:sp>
        <p:nvSpPr>
          <p:cNvPr id="1046" name="Google Shape;1046;p43"/>
          <p:cNvSpPr/>
          <p:nvPr/>
        </p:nvSpPr>
        <p:spPr>
          <a:xfrm>
            <a:off x="5844525" y="2204250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Facial Recog.</a:t>
            </a:r>
            <a:endParaRPr i="1" sz="600"/>
          </a:p>
        </p:txBody>
      </p:sp>
      <p:sp>
        <p:nvSpPr>
          <p:cNvPr id="1047" name="Google Shape;1047;p43"/>
          <p:cNvSpPr/>
          <p:nvPr/>
        </p:nvSpPr>
        <p:spPr>
          <a:xfrm>
            <a:off x="5844525" y="257967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rgbClr val="666666"/>
                </a:solidFill>
              </a:rPr>
              <a:t>Fingerprint</a:t>
            </a:r>
            <a:endParaRPr i="1" sz="600">
              <a:solidFill>
                <a:srgbClr val="666666"/>
              </a:solidFill>
            </a:endParaRPr>
          </a:p>
        </p:txBody>
      </p:sp>
      <p:sp>
        <p:nvSpPr>
          <p:cNvPr id="1048" name="Google Shape;1048;p43"/>
          <p:cNvSpPr/>
          <p:nvPr/>
        </p:nvSpPr>
        <p:spPr>
          <a:xfrm>
            <a:off x="5844525" y="2986000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rgbClr val="666666"/>
                </a:solidFill>
              </a:rPr>
              <a:t>Biometric On-us</a:t>
            </a:r>
            <a:endParaRPr i="1" sz="600">
              <a:solidFill>
                <a:srgbClr val="666666"/>
              </a:solidFill>
            </a:endParaRPr>
          </a:p>
        </p:txBody>
      </p:sp>
      <p:sp>
        <p:nvSpPr>
          <p:cNvPr id="1049" name="Google Shape;1049;p43"/>
          <p:cNvSpPr/>
          <p:nvPr/>
        </p:nvSpPr>
        <p:spPr>
          <a:xfrm rot="10800000">
            <a:off x="5637175" y="3384095"/>
            <a:ext cx="275100" cy="206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43"/>
          <p:cNvSpPr/>
          <p:nvPr/>
        </p:nvSpPr>
        <p:spPr>
          <a:xfrm>
            <a:off x="7202125" y="2128050"/>
            <a:ext cx="1578900" cy="1214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e-Signature</a:t>
            </a:r>
            <a:endParaRPr i="1" sz="1000"/>
          </a:p>
        </p:txBody>
      </p:sp>
      <p:sp>
        <p:nvSpPr>
          <p:cNvPr id="1051" name="Google Shape;1051;p43"/>
          <p:cNvSpPr/>
          <p:nvPr/>
        </p:nvSpPr>
        <p:spPr>
          <a:xfrm>
            <a:off x="8060675" y="2212950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PKI</a:t>
            </a:r>
            <a:endParaRPr i="1" sz="600"/>
          </a:p>
        </p:txBody>
      </p:sp>
      <p:sp>
        <p:nvSpPr>
          <p:cNvPr id="1052" name="Google Shape;1052;p43"/>
          <p:cNvSpPr/>
          <p:nvPr/>
        </p:nvSpPr>
        <p:spPr>
          <a:xfrm rot="-5400000">
            <a:off x="6753575" y="2540213"/>
            <a:ext cx="275100" cy="3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44"/>
          <p:cNvSpPr txBox="1"/>
          <p:nvPr>
            <p:ph type="title"/>
          </p:nvPr>
        </p:nvSpPr>
        <p:spPr>
          <a:xfrm>
            <a:off x="1500166" y="274637"/>
            <a:ext cx="71865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Scenario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/>
              <a:t> New Account Non face-to-face</a:t>
            </a:r>
            <a:endParaRPr i="1" sz="2400"/>
          </a:p>
        </p:txBody>
      </p:sp>
      <p:sp>
        <p:nvSpPr>
          <p:cNvPr id="1059" name="Google Shape;1059;p44"/>
          <p:cNvSpPr txBox="1"/>
          <p:nvPr>
            <p:ph idx="12" type="sldNum"/>
          </p:nvPr>
        </p:nvSpPr>
        <p:spPr>
          <a:xfrm>
            <a:off x="6553200" y="6526351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0" name="Google Shape;1060;p44"/>
          <p:cNvSpPr/>
          <p:nvPr/>
        </p:nvSpPr>
        <p:spPr>
          <a:xfrm>
            <a:off x="171425" y="1575350"/>
            <a:ext cx="1962000" cy="4245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Identification</a:t>
            </a:r>
            <a:endParaRPr/>
          </a:p>
        </p:txBody>
      </p:sp>
      <p:sp>
        <p:nvSpPr>
          <p:cNvPr id="1061" name="Google Shape;1061;p44"/>
          <p:cNvSpPr/>
          <p:nvPr/>
        </p:nvSpPr>
        <p:spPr>
          <a:xfrm>
            <a:off x="2482575" y="1575350"/>
            <a:ext cx="1962000" cy="4245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Due Diligence</a:t>
            </a:r>
            <a:endParaRPr/>
          </a:p>
        </p:txBody>
      </p:sp>
      <p:sp>
        <p:nvSpPr>
          <p:cNvPr id="1062" name="Google Shape;1062;p44"/>
          <p:cNvSpPr/>
          <p:nvPr/>
        </p:nvSpPr>
        <p:spPr>
          <a:xfrm>
            <a:off x="4746575" y="1575350"/>
            <a:ext cx="1962000" cy="4245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Authentication (Use)</a:t>
            </a:r>
            <a:endParaRPr/>
          </a:p>
        </p:txBody>
      </p:sp>
      <p:sp>
        <p:nvSpPr>
          <p:cNvPr id="1063" name="Google Shape;1063;p44"/>
          <p:cNvSpPr/>
          <p:nvPr/>
        </p:nvSpPr>
        <p:spPr>
          <a:xfrm>
            <a:off x="7010575" y="1575350"/>
            <a:ext cx="1962000" cy="4245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Signature</a:t>
            </a:r>
            <a:endParaRPr/>
          </a:p>
        </p:txBody>
      </p:sp>
      <p:sp>
        <p:nvSpPr>
          <p:cNvPr id="1064" name="Google Shape;1064;p44"/>
          <p:cNvSpPr/>
          <p:nvPr/>
        </p:nvSpPr>
        <p:spPr>
          <a:xfrm>
            <a:off x="362975" y="2176350"/>
            <a:ext cx="1578900" cy="8388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Customer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Presenting</a:t>
            </a:r>
            <a:endParaRPr i="1" sz="1000"/>
          </a:p>
        </p:txBody>
      </p:sp>
      <p:sp>
        <p:nvSpPr>
          <p:cNvPr id="1065" name="Google Shape;1065;p44"/>
          <p:cNvSpPr/>
          <p:nvPr/>
        </p:nvSpPr>
        <p:spPr>
          <a:xfrm>
            <a:off x="1283225" y="2275000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Image Capture</a:t>
            </a:r>
            <a:endParaRPr i="1" sz="600"/>
          </a:p>
        </p:txBody>
      </p:sp>
      <p:sp>
        <p:nvSpPr>
          <p:cNvPr id="1066" name="Google Shape;1066;p44"/>
          <p:cNvSpPr/>
          <p:nvPr/>
        </p:nvSpPr>
        <p:spPr>
          <a:xfrm>
            <a:off x="1283100" y="2635750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Liveness Detection</a:t>
            </a:r>
            <a:endParaRPr i="1" sz="600"/>
          </a:p>
        </p:txBody>
      </p:sp>
      <p:sp>
        <p:nvSpPr>
          <p:cNvPr id="1067" name="Google Shape;1067;p44"/>
          <p:cNvSpPr/>
          <p:nvPr/>
        </p:nvSpPr>
        <p:spPr>
          <a:xfrm rot="-5400000">
            <a:off x="3333050" y="1161000"/>
            <a:ext cx="275100" cy="2869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44"/>
          <p:cNvSpPr/>
          <p:nvPr/>
        </p:nvSpPr>
        <p:spPr>
          <a:xfrm>
            <a:off x="2674125" y="5347188"/>
            <a:ext cx="1578900" cy="8388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AML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Screening</a:t>
            </a:r>
            <a:endParaRPr i="1" sz="1000"/>
          </a:p>
        </p:txBody>
      </p:sp>
      <p:sp>
        <p:nvSpPr>
          <p:cNvPr id="1069" name="Google Shape;1069;p44"/>
          <p:cNvSpPr/>
          <p:nvPr/>
        </p:nvSpPr>
        <p:spPr>
          <a:xfrm>
            <a:off x="3603425" y="5436013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Blacklist</a:t>
            </a:r>
            <a:endParaRPr i="1" sz="600"/>
          </a:p>
        </p:txBody>
      </p:sp>
      <p:sp>
        <p:nvSpPr>
          <p:cNvPr id="1070" name="Google Shape;1070;p44"/>
          <p:cNvSpPr/>
          <p:nvPr/>
        </p:nvSpPr>
        <p:spPr>
          <a:xfrm>
            <a:off x="3603425" y="5815363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Social Search</a:t>
            </a:r>
            <a:endParaRPr i="1" sz="600"/>
          </a:p>
        </p:txBody>
      </p:sp>
      <p:sp>
        <p:nvSpPr>
          <p:cNvPr id="1071" name="Google Shape;1071;p44"/>
          <p:cNvSpPr/>
          <p:nvPr/>
        </p:nvSpPr>
        <p:spPr>
          <a:xfrm>
            <a:off x="4985275" y="5158775"/>
            <a:ext cx="1578900" cy="1214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Customer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“HAVE”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factor</a:t>
            </a:r>
            <a:endParaRPr i="1" sz="1000"/>
          </a:p>
        </p:txBody>
      </p:sp>
      <p:sp>
        <p:nvSpPr>
          <p:cNvPr id="1072" name="Google Shape;1072;p44"/>
          <p:cNvSpPr/>
          <p:nvPr/>
        </p:nvSpPr>
        <p:spPr>
          <a:xfrm>
            <a:off x="5844525" y="5232150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OTP</a:t>
            </a:r>
            <a:endParaRPr i="1" sz="600"/>
          </a:p>
        </p:txBody>
      </p:sp>
      <p:sp>
        <p:nvSpPr>
          <p:cNvPr id="1073" name="Google Shape;1073;p44"/>
          <p:cNvSpPr/>
          <p:nvPr/>
        </p:nvSpPr>
        <p:spPr>
          <a:xfrm>
            <a:off x="5844525" y="560757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Mobile Device Id/Number</a:t>
            </a:r>
            <a:endParaRPr i="1" sz="600"/>
          </a:p>
        </p:txBody>
      </p:sp>
      <p:sp>
        <p:nvSpPr>
          <p:cNvPr id="1074" name="Google Shape;1074;p44"/>
          <p:cNvSpPr/>
          <p:nvPr/>
        </p:nvSpPr>
        <p:spPr>
          <a:xfrm>
            <a:off x="5844525" y="5983000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rgbClr val="666666"/>
                </a:solidFill>
              </a:rPr>
              <a:t>Chipcard</a:t>
            </a:r>
            <a:endParaRPr i="1" sz="600">
              <a:solidFill>
                <a:srgbClr val="666666"/>
              </a:solidFill>
            </a:endParaRPr>
          </a:p>
        </p:txBody>
      </p:sp>
      <p:sp>
        <p:nvSpPr>
          <p:cNvPr id="1075" name="Google Shape;1075;p44"/>
          <p:cNvSpPr/>
          <p:nvPr/>
        </p:nvSpPr>
        <p:spPr>
          <a:xfrm rot="5400000">
            <a:off x="4489575" y="5584050"/>
            <a:ext cx="275100" cy="3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44"/>
          <p:cNvSpPr/>
          <p:nvPr/>
        </p:nvSpPr>
        <p:spPr>
          <a:xfrm>
            <a:off x="4985275" y="3629000"/>
            <a:ext cx="1578900" cy="1214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Customer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“KNOW”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factor</a:t>
            </a:r>
            <a:endParaRPr i="1" sz="1000"/>
          </a:p>
        </p:txBody>
      </p:sp>
      <p:sp>
        <p:nvSpPr>
          <p:cNvPr id="1077" name="Google Shape;1077;p44"/>
          <p:cNvSpPr/>
          <p:nvPr/>
        </p:nvSpPr>
        <p:spPr>
          <a:xfrm>
            <a:off x="5844525" y="370237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Username/Password</a:t>
            </a:r>
            <a:endParaRPr i="1" sz="600"/>
          </a:p>
        </p:txBody>
      </p:sp>
      <p:sp>
        <p:nvSpPr>
          <p:cNvPr id="1078" name="Google Shape;1078;p44"/>
          <p:cNvSpPr/>
          <p:nvPr/>
        </p:nvSpPr>
        <p:spPr>
          <a:xfrm>
            <a:off x="5844525" y="4077800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PIN</a:t>
            </a:r>
            <a:endParaRPr i="1" sz="600"/>
          </a:p>
        </p:txBody>
      </p:sp>
      <p:sp>
        <p:nvSpPr>
          <p:cNvPr id="1079" name="Google Shape;1079;p44"/>
          <p:cNvSpPr/>
          <p:nvPr/>
        </p:nvSpPr>
        <p:spPr>
          <a:xfrm>
            <a:off x="5844525" y="445322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Secret Question</a:t>
            </a:r>
            <a:endParaRPr i="1" sz="600"/>
          </a:p>
        </p:txBody>
      </p:sp>
      <p:sp>
        <p:nvSpPr>
          <p:cNvPr id="1080" name="Google Shape;1080;p44"/>
          <p:cNvSpPr/>
          <p:nvPr/>
        </p:nvSpPr>
        <p:spPr>
          <a:xfrm>
            <a:off x="5637175" y="4901195"/>
            <a:ext cx="275100" cy="206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44"/>
          <p:cNvSpPr/>
          <p:nvPr/>
        </p:nvSpPr>
        <p:spPr>
          <a:xfrm>
            <a:off x="4985275" y="2130875"/>
            <a:ext cx="1578900" cy="1214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Customer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“ARE”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factor</a:t>
            </a:r>
            <a:endParaRPr i="1" sz="1000"/>
          </a:p>
        </p:txBody>
      </p:sp>
      <p:sp>
        <p:nvSpPr>
          <p:cNvPr id="1082" name="Google Shape;1082;p44"/>
          <p:cNvSpPr/>
          <p:nvPr/>
        </p:nvSpPr>
        <p:spPr>
          <a:xfrm>
            <a:off x="5844525" y="2204250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Facial Recog.</a:t>
            </a:r>
            <a:endParaRPr i="1" sz="600"/>
          </a:p>
        </p:txBody>
      </p:sp>
      <p:sp>
        <p:nvSpPr>
          <p:cNvPr id="1083" name="Google Shape;1083;p44"/>
          <p:cNvSpPr/>
          <p:nvPr/>
        </p:nvSpPr>
        <p:spPr>
          <a:xfrm>
            <a:off x="5844525" y="257967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rgbClr val="666666"/>
                </a:solidFill>
              </a:rPr>
              <a:t>Fingerprint</a:t>
            </a:r>
            <a:endParaRPr i="1" sz="600"/>
          </a:p>
        </p:txBody>
      </p:sp>
      <p:sp>
        <p:nvSpPr>
          <p:cNvPr id="1084" name="Google Shape;1084;p44"/>
          <p:cNvSpPr/>
          <p:nvPr/>
        </p:nvSpPr>
        <p:spPr>
          <a:xfrm>
            <a:off x="5844525" y="2986000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Biometric On-us</a:t>
            </a:r>
            <a:endParaRPr i="1" sz="600"/>
          </a:p>
        </p:txBody>
      </p:sp>
      <p:sp>
        <p:nvSpPr>
          <p:cNvPr id="1085" name="Google Shape;1085;p44"/>
          <p:cNvSpPr/>
          <p:nvPr/>
        </p:nvSpPr>
        <p:spPr>
          <a:xfrm>
            <a:off x="5637175" y="3384095"/>
            <a:ext cx="275100" cy="206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44"/>
          <p:cNvSpPr/>
          <p:nvPr/>
        </p:nvSpPr>
        <p:spPr>
          <a:xfrm>
            <a:off x="7202125" y="5143325"/>
            <a:ext cx="1578900" cy="1214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e-Signature</a:t>
            </a:r>
            <a:endParaRPr i="1" sz="1000"/>
          </a:p>
        </p:txBody>
      </p:sp>
      <p:sp>
        <p:nvSpPr>
          <p:cNvPr id="1087" name="Google Shape;1087;p44"/>
          <p:cNvSpPr/>
          <p:nvPr/>
        </p:nvSpPr>
        <p:spPr>
          <a:xfrm>
            <a:off x="8060675" y="522822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PKI</a:t>
            </a:r>
            <a:endParaRPr i="1" sz="600"/>
          </a:p>
        </p:txBody>
      </p:sp>
      <p:sp>
        <p:nvSpPr>
          <p:cNvPr id="1088" name="Google Shape;1088;p44"/>
          <p:cNvSpPr/>
          <p:nvPr/>
        </p:nvSpPr>
        <p:spPr>
          <a:xfrm flipH="1" rot="10800000">
            <a:off x="3378750" y="6194725"/>
            <a:ext cx="4734000" cy="471600"/>
          </a:xfrm>
          <a:prstGeom prst="uturnArrow">
            <a:avLst>
              <a:gd fmla="val 33333" name="adj1"/>
              <a:gd fmla="val 25000" name="adj2"/>
              <a:gd fmla="val 35715" name="adj3"/>
              <a:gd fmla="val 43750" name="adj4"/>
              <a:gd fmla="val 69048" name="adj5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44"/>
          <p:cNvSpPr/>
          <p:nvPr/>
        </p:nvSpPr>
        <p:spPr>
          <a:xfrm>
            <a:off x="273775" y="3345575"/>
            <a:ext cx="1762200" cy="3112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44"/>
          <p:cNvSpPr/>
          <p:nvPr/>
        </p:nvSpPr>
        <p:spPr>
          <a:xfrm>
            <a:off x="362975" y="3496450"/>
            <a:ext cx="1578900" cy="1214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Identification Document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Verification</a:t>
            </a:r>
            <a:endParaRPr i="1" sz="1000"/>
          </a:p>
        </p:txBody>
      </p:sp>
      <p:sp>
        <p:nvSpPr>
          <p:cNvPr id="1091" name="Google Shape;1091;p44"/>
          <p:cNvSpPr/>
          <p:nvPr/>
        </p:nvSpPr>
        <p:spPr>
          <a:xfrm>
            <a:off x="1280650" y="358527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DOPA Online</a:t>
            </a:r>
            <a:endParaRPr i="1" sz="600"/>
          </a:p>
        </p:txBody>
      </p:sp>
      <p:sp>
        <p:nvSpPr>
          <p:cNvPr id="1092" name="Google Shape;1092;p44"/>
          <p:cNvSpPr/>
          <p:nvPr/>
        </p:nvSpPr>
        <p:spPr>
          <a:xfrm>
            <a:off x="1280775" y="396462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ICAO NFC</a:t>
            </a:r>
            <a:endParaRPr i="1" sz="600"/>
          </a:p>
        </p:txBody>
      </p:sp>
      <p:sp>
        <p:nvSpPr>
          <p:cNvPr id="1093" name="Google Shape;1093;p44"/>
          <p:cNvSpPr/>
          <p:nvPr/>
        </p:nvSpPr>
        <p:spPr>
          <a:xfrm>
            <a:off x="1280650" y="434397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rgbClr val="666666"/>
                </a:solidFill>
              </a:rPr>
              <a:t>Image Fraud Prediction</a:t>
            </a:r>
            <a:endParaRPr i="1" sz="600">
              <a:solidFill>
                <a:srgbClr val="666666"/>
              </a:solidFill>
            </a:endParaRPr>
          </a:p>
        </p:txBody>
      </p:sp>
      <p:sp>
        <p:nvSpPr>
          <p:cNvPr id="1094" name="Google Shape;1094;p44"/>
          <p:cNvSpPr/>
          <p:nvPr/>
        </p:nvSpPr>
        <p:spPr>
          <a:xfrm>
            <a:off x="362975" y="5159250"/>
            <a:ext cx="1578900" cy="1214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Customer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Verification</a:t>
            </a:r>
            <a:endParaRPr i="1" sz="1000"/>
          </a:p>
        </p:txBody>
      </p:sp>
      <p:sp>
        <p:nvSpPr>
          <p:cNvPr id="1095" name="Google Shape;1095;p44"/>
          <p:cNvSpPr/>
          <p:nvPr/>
        </p:nvSpPr>
        <p:spPr>
          <a:xfrm>
            <a:off x="1283100" y="524367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Facial Recog.</a:t>
            </a:r>
            <a:endParaRPr i="1" sz="600"/>
          </a:p>
        </p:txBody>
      </p:sp>
      <p:sp>
        <p:nvSpPr>
          <p:cNvPr id="1096" name="Google Shape;1096;p44"/>
          <p:cNvSpPr/>
          <p:nvPr/>
        </p:nvSpPr>
        <p:spPr>
          <a:xfrm>
            <a:off x="1283100" y="562302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Fingerprint</a:t>
            </a:r>
            <a:endParaRPr i="1" sz="600"/>
          </a:p>
        </p:txBody>
      </p:sp>
      <p:sp>
        <p:nvSpPr>
          <p:cNvPr id="1097" name="Google Shape;1097;p44"/>
          <p:cNvSpPr/>
          <p:nvPr/>
        </p:nvSpPr>
        <p:spPr>
          <a:xfrm>
            <a:off x="1283100" y="600237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NDID by IdP </a:t>
            </a:r>
            <a:r>
              <a:rPr i="1" lang="en-US" sz="600">
                <a:solidFill>
                  <a:srgbClr val="FF0000"/>
                </a:solidFill>
              </a:rPr>
              <a:t>*</a:t>
            </a:r>
            <a:endParaRPr i="1" sz="600">
              <a:solidFill>
                <a:srgbClr val="FF0000"/>
              </a:solidFill>
            </a:endParaRPr>
          </a:p>
        </p:txBody>
      </p:sp>
      <p:sp>
        <p:nvSpPr>
          <p:cNvPr id="1098" name="Google Shape;1098;p44"/>
          <p:cNvSpPr/>
          <p:nvPr/>
        </p:nvSpPr>
        <p:spPr>
          <a:xfrm>
            <a:off x="1054075" y="4756750"/>
            <a:ext cx="275100" cy="3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44"/>
          <p:cNvSpPr/>
          <p:nvPr/>
        </p:nvSpPr>
        <p:spPr>
          <a:xfrm rot="-5400000">
            <a:off x="2152450" y="3880675"/>
            <a:ext cx="1292400" cy="1484400"/>
          </a:xfrm>
          <a:prstGeom prst="bentUpArrow">
            <a:avLst>
              <a:gd fmla="val 11666" name="adj1"/>
              <a:gd fmla="val 10327" name="adj2"/>
              <a:gd fmla="val 12075" name="adj3"/>
            </a:avLst>
          </a:prstGeom>
          <a:noFill/>
          <a:ln cap="flat" cmpd="sng" w="19050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44"/>
          <p:cNvSpPr/>
          <p:nvPr/>
        </p:nvSpPr>
        <p:spPr>
          <a:xfrm rot="-5400000">
            <a:off x="2217500" y="5584050"/>
            <a:ext cx="275100" cy="3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45"/>
          <p:cNvSpPr txBox="1"/>
          <p:nvPr>
            <p:ph type="title"/>
          </p:nvPr>
        </p:nvSpPr>
        <p:spPr>
          <a:xfrm>
            <a:off x="1500166" y="274637"/>
            <a:ext cx="71865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Scenario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/>
              <a:t> New Customer face-to-face</a:t>
            </a:r>
            <a:endParaRPr i="1" sz="2400"/>
          </a:p>
        </p:txBody>
      </p:sp>
      <p:sp>
        <p:nvSpPr>
          <p:cNvPr id="1107" name="Google Shape;1107;p45"/>
          <p:cNvSpPr txBox="1"/>
          <p:nvPr>
            <p:ph idx="12" type="sldNum"/>
          </p:nvPr>
        </p:nvSpPr>
        <p:spPr>
          <a:xfrm>
            <a:off x="6553200" y="6526351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8" name="Google Shape;1108;p45"/>
          <p:cNvSpPr/>
          <p:nvPr/>
        </p:nvSpPr>
        <p:spPr>
          <a:xfrm>
            <a:off x="0" y="1417625"/>
            <a:ext cx="9144000" cy="510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45"/>
          <p:cNvSpPr/>
          <p:nvPr/>
        </p:nvSpPr>
        <p:spPr>
          <a:xfrm>
            <a:off x="171425" y="1575350"/>
            <a:ext cx="1962000" cy="4245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Identification</a:t>
            </a:r>
            <a:endParaRPr/>
          </a:p>
        </p:txBody>
      </p:sp>
      <p:sp>
        <p:nvSpPr>
          <p:cNvPr id="1110" name="Google Shape;1110;p45"/>
          <p:cNvSpPr/>
          <p:nvPr/>
        </p:nvSpPr>
        <p:spPr>
          <a:xfrm>
            <a:off x="2482575" y="1575350"/>
            <a:ext cx="1962000" cy="4245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Due Diligence</a:t>
            </a:r>
            <a:endParaRPr/>
          </a:p>
        </p:txBody>
      </p:sp>
      <p:sp>
        <p:nvSpPr>
          <p:cNvPr id="1111" name="Google Shape;1111;p45"/>
          <p:cNvSpPr/>
          <p:nvPr/>
        </p:nvSpPr>
        <p:spPr>
          <a:xfrm>
            <a:off x="4746575" y="1575350"/>
            <a:ext cx="1962000" cy="4245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Authentication (Create)</a:t>
            </a:r>
            <a:endParaRPr/>
          </a:p>
        </p:txBody>
      </p:sp>
      <p:sp>
        <p:nvSpPr>
          <p:cNvPr id="1112" name="Google Shape;1112;p45"/>
          <p:cNvSpPr/>
          <p:nvPr/>
        </p:nvSpPr>
        <p:spPr>
          <a:xfrm>
            <a:off x="7010575" y="1575350"/>
            <a:ext cx="1962000" cy="4245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Signature</a:t>
            </a:r>
            <a:endParaRPr/>
          </a:p>
        </p:txBody>
      </p:sp>
      <p:sp>
        <p:nvSpPr>
          <p:cNvPr id="1113" name="Google Shape;1113;p45"/>
          <p:cNvSpPr/>
          <p:nvPr/>
        </p:nvSpPr>
        <p:spPr>
          <a:xfrm>
            <a:off x="362975" y="2176350"/>
            <a:ext cx="1578900" cy="8388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Customer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Presenting</a:t>
            </a:r>
            <a:endParaRPr i="1" sz="1000"/>
          </a:p>
        </p:txBody>
      </p:sp>
      <p:sp>
        <p:nvSpPr>
          <p:cNvPr id="1114" name="Google Shape;1114;p45"/>
          <p:cNvSpPr/>
          <p:nvPr/>
        </p:nvSpPr>
        <p:spPr>
          <a:xfrm>
            <a:off x="1283225" y="2275000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Image Capture</a:t>
            </a:r>
            <a:endParaRPr i="1" sz="600"/>
          </a:p>
        </p:txBody>
      </p:sp>
      <p:sp>
        <p:nvSpPr>
          <p:cNvPr id="1115" name="Google Shape;1115;p45"/>
          <p:cNvSpPr/>
          <p:nvPr/>
        </p:nvSpPr>
        <p:spPr>
          <a:xfrm>
            <a:off x="1283100" y="2635750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rgbClr val="666666"/>
                </a:solidFill>
              </a:rPr>
              <a:t>Liveness Detection</a:t>
            </a:r>
            <a:endParaRPr i="1" sz="600">
              <a:solidFill>
                <a:srgbClr val="666666"/>
              </a:solidFill>
            </a:endParaRPr>
          </a:p>
        </p:txBody>
      </p:sp>
      <p:sp>
        <p:nvSpPr>
          <p:cNvPr id="1116" name="Google Shape;1116;p45"/>
          <p:cNvSpPr/>
          <p:nvPr/>
        </p:nvSpPr>
        <p:spPr>
          <a:xfrm>
            <a:off x="362975" y="3496450"/>
            <a:ext cx="1578900" cy="1214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Identification Document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Verification</a:t>
            </a:r>
            <a:endParaRPr i="1" sz="1000"/>
          </a:p>
        </p:txBody>
      </p:sp>
      <p:sp>
        <p:nvSpPr>
          <p:cNvPr id="1117" name="Google Shape;1117;p45"/>
          <p:cNvSpPr/>
          <p:nvPr/>
        </p:nvSpPr>
        <p:spPr>
          <a:xfrm>
            <a:off x="1280650" y="358527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DOPA Online</a:t>
            </a:r>
            <a:endParaRPr i="1" sz="600"/>
          </a:p>
        </p:txBody>
      </p:sp>
      <p:sp>
        <p:nvSpPr>
          <p:cNvPr id="1118" name="Google Shape;1118;p45"/>
          <p:cNvSpPr/>
          <p:nvPr/>
        </p:nvSpPr>
        <p:spPr>
          <a:xfrm>
            <a:off x="1280775" y="396462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ICAO NFC</a:t>
            </a:r>
            <a:endParaRPr i="1" sz="600"/>
          </a:p>
        </p:txBody>
      </p:sp>
      <p:sp>
        <p:nvSpPr>
          <p:cNvPr id="1119" name="Google Shape;1119;p45"/>
          <p:cNvSpPr/>
          <p:nvPr/>
        </p:nvSpPr>
        <p:spPr>
          <a:xfrm>
            <a:off x="1280650" y="434397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rgbClr val="666666"/>
                </a:solidFill>
              </a:rPr>
              <a:t>Image Fraud Prediction</a:t>
            </a:r>
            <a:endParaRPr i="1" sz="600">
              <a:solidFill>
                <a:srgbClr val="666666"/>
              </a:solidFill>
            </a:endParaRPr>
          </a:p>
        </p:txBody>
      </p:sp>
      <p:sp>
        <p:nvSpPr>
          <p:cNvPr id="1120" name="Google Shape;1120;p45"/>
          <p:cNvSpPr/>
          <p:nvPr/>
        </p:nvSpPr>
        <p:spPr>
          <a:xfrm>
            <a:off x="1014875" y="3073238"/>
            <a:ext cx="275100" cy="3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45"/>
          <p:cNvSpPr/>
          <p:nvPr/>
        </p:nvSpPr>
        <p:spPr>
          <a:xfrm>
            <a:off x="362975" y="5159250"/>
            <a:ext cx="1578900" cy="1214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Customer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Verification</a:t>
            </a:r>
            <a:endParaRPr i="1" sz="1000"/>
          </a:p>
        </p:txBody>
      </p:sp>
      <p:sp>
        <p:nvSpPr>
          <p:cNvPr id="1122" name="Google Shape;1122;p45"/>
          <p:cNvSpPr/>
          <p:nvPr/>
        </p:nvSpPr>
        <p:spPr>
          <a:xfrm>
            <a:off x="1283100" y="524367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Facial Recog.</a:t>
            </a:r>
            <a:endParaRPr i="1" sz="600"/>
          </a:p>
        </p:txBody>
      </p:sp>
      <p:sp>
        <p:nvSpPr>
          <p:cNvPr id="1123" name="Google Shape;1123;p45"/>
          <p:cNvSpPr/>
          <p:nvPr/>
        </p:nvSpPr>
        <p:spPr>
          <a:xfrm>
            <a:off x="1283100" y="562302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Fingerprint</a:t>
            </a:r>
            <a:endParaRPr i="1" sz="600"/>
          </a:p>
        </p:txBody>
      </p:sp>
      <p:sp>
        <p:nvSpPr>
          <p:cNvPr id="1124" name="Google Shape;1124;p45"/>
          <p:cNvSpPr/>
          <p:nvPr/>
        </p:nvSpPr>
        <p:spPr>
          <a:xfrm>
            <a:off x="1283100" y="600237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NDID by IdP </a:t>
            </a:r>
            <a:r>
              <a:rPr i="1" lang="en-US" sz="600">
                <a:solidFill>
                  <a:srgbClr val="FF0000"/>
                </a:solidFill>
              </a:rPr>
              <a:t>*</a:t>
            </a:r>
            <a:endParaRPr i="1" sz="600">
              <a:solidFill>
                <a:srgbClr val="FF0000"/>
              </a:solidFill>
            </a:endParaRPr>
          </a:p>
        </p:txBody>
      </p:sp>
      <p:sp>
        <p:nvSpPr>
          <p:cNvPr id="1125" name="Google Shape;1125;p45"/>
          <p:cNvSpPr/>
          <p:nvPr/>
        </p:nvSpPr>
        <p:spPr>
          <a:xfrm>
            <a:off x="1054075" y="4756750"/>
            <a:ext cx="275100" cy="3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45"/>
          <p:cNvSpPr/>
          <p:nvPr/>
        </p:nvSpPr>
        <p:spPr>
          <a:xfrm>
            <a:off x="2674125" y="5347188"/>
            <a:ext cx="1578900" cy="8388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AML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Screening</a:t>
            </a:r>
            <a:endParaRPr i="1" sz="1000"/>
          </a:p>
        </p:txBody>
      </p:sp>
      <p:sp>
        <p:nvSpPr>
          <p:cNvPr id="1127" name="Google Shape;1127;p45"/>
          <p:cNvSpPr/>
          <p:nvPr/>
        </p:nvSpPr>
        <p:spPr>
          <a:xfrm>
            <a:off x="3603425" y="5436013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Blacklist</a:t>
            </a:r>
            <a:endParaRPr i="1" sz="600"/>
          </a:p>
        </p:txBody>
      </p:sp>
      <p:sp>
        <p:nvSpPr>
          <p:cNvPr id="1128" name="Google Shape;1128;p45"/>
          <p:cNvSpPr/>
          <p:nvPr/>
        </p:nvSpPr>
        <p:spPr>
          <a:xfrm>
            <a:off x="3603425" y="5815363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Social Search</a:t>
            </a:r>
            <a:endParaRPr i="1" sz="600"/>
          </a:p>
        </p:txBody>
      </p:sp>
      <p:sp>
        <p:nvSpPr>
          <p:cNvPr id="1129" name="Google Shape;1129;p45"/>
          <p:cNvSpPr/>
          <p:nvPr/>
        </p:nvSpPr>
        <p:spPr>
          <a:xfrm rot="-5400000">
            <a:off x="2178425" y="5584050"/>
            <a:ext cx="275100" cy="3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45"/>
          <p:cNvSpPr/>
          <p:nvPr/>
        </p:nvSpPr>
        <p:spPr>
          <a:xfrm>
            <a:off x="4985275" y="5158775"/>
            <a:ext cx="1578900" cy="1214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Customer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“HAVE”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factor</a:t>
            </a:r>
            <a:endParaRPr i="1" sz="1000"/>
          </a:p>
        </p:txBody>
      </p:sp>
      <p:sp>
        <p:nvSpPr>
          <p:cNvPr id="1131" name="Google Shape;1131;p45"/>
          <p:cNvSpPr/>
          <p:nvPr/>
        </p:nvSpPr>
        <p:spPr>
          <a:xfrm>
            <a:off x="5844525" y="5232150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OTP</a:t>
            </a:r>
            <a:endParaRPr i="1" sz="600"/>
          </a:p>
        </p:txBody>
      </p:sp>
      <p:sp>
        <p:nvSpPr>
          <p:cNvPr id="1132" name="Google Shape;1132;p45"/>
          <p:cNvSpPr/>
          <p:nvPr/>
        </p:nvSpPr>
        <p:spPr>
          <a:xfrm>
            <a:off x="5844525" y="560757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rgbClr val="666666"/>
                </a:solidFill>
              </a:rPr>
              <a:t>Mobile Device Id/Number</a:t>
            </a:r>
            <a:endParaRPr i="1" sz="600">
              <a:solidFill>
                <a:srgbClr val="666666"/>
              </a:solidFill>
            </a:endParaRPr>
          </a:p>
        </p:txBody>
      </p:sp>
      <p:sp>
        <p:nvSpPr>
          <p:cNvPr id="1133" name="Google Shape;1133;p45"/>
          <p:cNvSpPr/>
          <p:nvPr/>
        </p:nvSpPr>
        <p:spPr>
          <a:xfrm>
            <a:off x="5844525" y="5983000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Chipcard</a:t>
            </a:r>
            <a:endParaRPr i="1" sz="600"/>
          </a:p>
        </p:txBody>
      </p:sp>
      <p:sp>
        <p:nvSpPr>
          <p:cNvPr id="1134" name="Google Shape;1134;p45"/>
          <p:cNvSpPr/>
          <p:nvPr/>
        </p:nvSpPr>
        <p:spPr>
          <a:xfrm rot="-5400000">
            <a:off x="4489575" y="5584050"/>
            <a:ext cx="275100" cy="3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45"/>
          <p:cNvSpPr/>
          <p:nvPr/>
        </p:nvSpPr>
        <p:spPr>
          <a:xfrm>
            <a:off x="4985275" y="3629000"/>
            <a:ext cx="1578900" cy="1214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Customer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“KNOW”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factor</a:t>
            </a:r>
            <a:endParaRPr i="1" sz="1000"/>
          </a:p>
        </p:txBody>
      </p:sp>
      <p:sp>
        <p:nvSpPr>
          <p:cNvPr id="1136" name="Google Shape;1136;p45"/>
          <p:cNvSpPr/>
          <p:nvPr/>
        </p:nvSpPr>
        <p:spPr>
          <a:xfrm>
            <a:off x="5844525" y="370237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Username/Password</a:t>
            </a:r>
            <a:endParaRPr i="1" sz="600"/>
          </a:p>
        </p:txBody>
      </p:sp>
      <p:sp>
        <p:nvSpPr>
          <p:cNvPr id="1137" name="Google Shape;1137;p45"/>
          <p:cNvSpPr/>
          <p:nvPr/>
        </p:nvSpPr>
        <p:spPr>
          <a:xfrm>
            <a:off x="5844525" y="4077800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PIN</a:t>
            </a:r>
            <a:endParaRPr i="1" sz="600"/>
          </a:p>
        </p:txBody>
      </p:sp>
      <p:sp>
        <p:nvSpPr>
          <p:cNvPr id="1138" name="Google Shape;1138;p45"/>
          <p:cNvSpPr/>
          <p:nvPr/>
        </p:nvSpPr>
        <p:spPr>
          <a:xfrm>
            <a:off x="5844525" y="445322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rgbClr val="666666"/>
                </a:solidFill>
              </a:rPr>
              <a:t>Secret Question</a:t>
            </a:r>
            <a:endParaRPr i="1" sz="600">
              <a:solidFill>
                <a:srgbClr val="666666"/>
              </a:solidFill>
            </a:endParaRPr>
          </a:p>
        </p:txBody>
      </p:sp>
      <p:sp>
        <p:nvSpPr>
          <p:cNvPr id="1139" name="Google Shape;1139;p45"/>
          <p:cNvSpPr/>
          <p:nvPr/>
        </p:nvSpPr>
        <p:spPr>
          <a:xfrm rot="10800000">
            <a:off x="5637175" y="4901195"/>
            <a:ext cx="275100" cy="206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45"/>
          <p:cNvSpPr/>
          <p:nvPr/>
        </p:nvSpPr>
        <p:spPr>
          <a:xfrm>
            <a:off x="4985275" y="2130875"/>
            <a:ext cx="1578900" cy="1214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Customer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“ARE”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factor</a:t>
            </a:r>
            <a:endParaRPr i="1" sz="1000"/>
          </a:p>
        </p:txBody>
      </p:sp>
      <p:sp>
        <p:nvSpPr>
          <p:cNvPr id="1141" name="Google Shape;1141;p45"/>
          <p:cNvSpPr/>
          <p:nvPr/>
        </p:nvSpPr>
        <p:spPr>
          <a:xfrm>
            <a:off x="5844525" y="2204250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Facial Recog.</a:t>
            </a:r>
            <a:endParaRPr i="1" sz="600"/>
          </a:p>
        </p:txBody>
      </p:sp>
      <p:sp>
        <p:nvSpPr>
          <p:cNvPr id="1142" name="Google Shape;1142;p45"/>
          <p:cNvSpPr/>
          <p:nvPr/>
        </p:nvSpPr>
        <p:spPr>
          <a:xfrm>
            <a:off x="5844525" y="257967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Fingerprint</a:t>
            </a:r>
            <a:endParaRPr i="1" sz="600"/>
          </a:p>
        </p:txBody>
      </p:sp>
      <p:sp>
        <p:nvSpPr>
          <p:cNvPr id="1143" name="Google Shape;1143;p45"/>
          <p:cNvSpPr/>
          <p:nvPr/>
        </p:nvSpPr>
        <p:spPr>
          <a:xfrm>
            <a:off x="5844525" y="2986000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rgbClr val="666666"/>
                </a:solidFill>
              </a:rPr>
              <a:t>Biometric On-us</a:t>
            </a:r>
            <a:endParaRPr i="1" sz="600">
              <a:solidFill>
                <a:srgbClr val="666666"/>
              </a:solidFill>
            </a:endParaRPr>
          </a:p>
        </p:txBody>
      </p:sp>
      <p:sp>
        <p:nvSpPr>
          <p:cNvPr id="1144" name="Google Shape;1144;p45"/>
          <p:cNvSpPr/>
          <p:nvPr/>
        </p:nvSpPr>
        <p:spPr>
          <a:xfrm rot="10800000">
            <a:off x="5637175" y="3384095"/>
            <a:ext cx="275100" cy="206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45"/>
          <p:cNvSpPr/>
          <p:nvPr/>
        </p:nvSpPr>
        <p:spPr>
          <a:xfrm>
            <a:off x="7218075" y="5143325"/>
            <a:ext cx="1578900" cy="1214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e-Signature</a:t>
            </a:r>
            <a:endParaRPr i="1" sz="1000"/>
          </a:p>
        </p:txBody>
      </p:sp>
      <p:sp>
        <p:nvSpPr>
          <p:cNvPr id="1146" name="Google Shape;1146;p45"/>
          <p:cNvSpPr/>
          <p:nvPr/>
        </p:nvSpPr>
        <p:spPr>
          <a:xfrm>
            <a:off x="8076625" y="522822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PKI</a:t>
            </a:r>
            <a:endParaRPr i="1" sz="600"/>
          </a:p>
        </p:txBody>
      </p:sp>
      <p:sp>
        <p:nvSpPr>
          <p:cNvPr id="1147" name="Google Shape;1147;p45"/>
          <p:cNvSpPr/>
          <p:nvPr/>
        </p:nvSpPr>
        <p:spPr>
          <a:xfrm rot="-5400000">
            <a:off x="6753575" y="5943538"/>
            <a:ext cx="275100" cy="3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45"/>
          <p:cNvSpPr/>
          <p:nvPr/>
        </p:nvSpPr>
        <p:spPr>
          <a:xfrm rot="5400000">
            <a:off x="5339525" y="3939250"/>
            <a:ext cx="3009000" cy="405300"/>
          </a:xfrm>
          <a:prstGeom prst="uturnArrow">
            <a:avLst>
              <a:gd fmla="val 39514" name="adj1"/>
              <a:gd fmla="val 25000" name="adj2"/>
              <a:gd fmla="val 35715" name="adj3"/>
              <a:gd fmla="val 43750" name="adj4"/>
              <a:gd fmla="val 100000" name="adj5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45"/>
          <p:cNvSpPr txBox="1"/>
          <p:nvPr/>
        </p:nvSpPr>
        <p:spPr>
          <a:xfrm rot="5400000">
            <a:off x="6336125" y="3702375"/>
            <a:ext cx="17073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Authentication (Use)</a:t>
            </a: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46"/>
          <p:cNvSpPr txBox="1"/>
          <p:nvPr>
            <p:ph type="title"/>
          </p:nvPr>
        </p:nvSpPr>
        <p:spPr>
          <a:xfrm>
            <a:off x="1500166" y="274637"/>
            <a:ext cx="71865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Scenario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/>
              <a:t> New Account face-to-face</a:t>
            </a:r>
            <a:endParaRPr i="1" sz="2400"/>
          </a:p>
        </p:txBody>
      </p:sp>
      <p:sp>
        <p:nvSpPr>
          <p:cNvPr id="1156" name="Google Shape;1156;p46"/>
          <p:cNvSpPr txBox="1"/>
          <p:nvPr>
            <p:ph idx="12" type="sldNum"/>
          </p:nvPr>
        </p:nvSpPr>
        <p:spPr>
          <a:xfrm>
            <a:off x="6553200" y="6526351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7" name="Google Shape;1157;p46"/>
          <p:cNvSpPr/>
          <p:nvPr/>
        </p:nvSpPr>
        <p:spPr>
          <a:xfrm>
            <a:off x="-2875" y="1364975"/>
            <a:ext cx="9144000" cy="5493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46"/>
          <p:cNvSpPr/>
          <p:nvPr/>
        </p:nvSpPr>
        <p:spPr>
          <a:xfrm>
            <a:off x="171425" y="1575350"/>
            <a:ext cx="1962000" cy="4245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Identification</a:t>
            </a:r>
            <a:endParaRPr/>
          </a:p>
        </p:txBody>
      </p:sp>
      <p:sp>
        <p:nvSpPr>
          <p:cNvPr id="1159" name="Google Shape;1159;p46"/>
          <p:cNvSpPr/>
          <p:nvPr/>
        </p:nvSpPr>
        <p:spPr>
          <a:xfrm>
            <a:off x="2482575" y="1575350"/>
            <a:ext cx="1962000" cy="4245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Due Diligence</a:t>
            </a:r>
            <a:endParaRPr/>
          </a:p>
        </p:txBody>
      </p:sp>
      <p:sp>
        <p:nvSpPr>
          <p:cNvPr id="1160" name="Google Shape;1160;p46"/>
          <p:cNvSpPr/>
          <p:nvPr/>
        </p:nvSpPr>
        <p:spPr>
          <a:xfrm>
            <a:off x="4746575" y="1575350"/>
            <a:ext cx="1962000" cy="4245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Authentication (Use)</a:t>
            </a:r>
            <a:endParaRPr/>
          </a:p>
        </p:txBody>
      </p:sp>
      <p:sp>
        <p:nvSpPr>
          <p:cNvPr id="1161" name="Google Shape;1161;p46"/>
          <p:cNvSpPr/>
          <p:nvPr/>
        </p:nvSpPr>
        <p:spPr>
          <a:xfrm>
            <a:off x="7010575" y="1575350"/>
            <a:ext cx="1962000" cy="4245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Signature</a:t>
            </a:r>
            <a:endParaRPr/>
          </a:p>
        </p:txBody>
      </p:sp>
      <p:sp>
        <p:nvSpPr>
          <p:cNvPr id="1162" name="Google Shape;1162;p46"/>
          <p:cNvSpPr/>
          <p:nvPr/>
        </p:nvSpPr>
        <p:spPr>
          <a:xfrm>
            <a:off x="362975" y="2176350"/>
            <a:ext cx="1578900" cy="8388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Customer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Presenting</a:t>
            </a:r>
            <a:endParaRPr i="1" sz="1000"/>
          </a:p>
        </p:txBody>
      </p:sp>
      <p:sp>
        <p:nvSpPr>
          <p:cNvPr id="1163" name="Google Shape;1163;p46"/>
          <p:cNvSpPr/>
          <p:nvPr/>
        </p:nvSpPr>
        <p:spPr>
          <a:xfrm>
            <a:off x="1283225" y="2275000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Image Capture</a:t>
            </a:r>
            <a:endParaRPr i="1" sz="600"/>
          </a:p>
        </p:txBody>
      </p:sp>
      <p:sp>
        <p:nvSpPr>
          <p:cNvPr id="1164" name="Google Shape;1164;p46"/>
          <p:cNvSpPr/>
          <p:nvPr/>
        </p:nvSpPr>
        <p:spPr>
          <a:xfrm>
            <a:off x="1283100" y="2635750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rgbClr val="666666"/>
                </a:solidFill>
              </a:rPr>
              <a:t>Liveness Detection</a:t>
            </a:r>
            <a:endParaRPr i="1" sz="600">
              <a:solidFill>
                <a:srgbClr val="666666"/>
              </a:solidFill>
            </a:endParaRPr>
          </a:p>
        </p:txBody>
      </p:sp>
      <p:sp>
        <p:nvSpPr>
          <p:cNvPr id="1165" name="Google Shape;1165;p46"/>
          <p:cNvSpPr/>
          <p:nvPr/>
        </p:nvSpPr>
        <p:spPr>
          <a:xfrm rot="-5400000">
            <a:off x="3333050" y="1161000"/>
            <a:ext cx="275100" cy="2869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46"/>
          <p:cNvSpPr/>
          <p:nvPr/>
        </p:nvSpPr>
        <p:spPr>
          <a:xfrm>
            <a:off x="2674125" y="5347188"/>
            <a:ext cx="1578900" cy="8388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AML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Screening</a:t>
            </a:r>
            <a:endParaRPr i="1" sz="1000"/>
          </a:p>
        </p:txBody>
      </p:sp>
      <p:sp>
        <p:nvSpPr>
          <p:cNvPr id="1167" name="Google Shape;1167;p46"/>
          <p:cNvSpPr/>
          <p:nvPr/>
        </p:nvSpPr>
        <p:spPr>
          <a:xfrm>
            <a:off x="3603425" y="5436013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Blacklist</a:t>
            </a:r>
            <a:endParaRPr i="1" sz="600"/>
          </a:p>
        </p:txBody>
      </p:sp>
      <p:sp>
        <p:nvSpPr>
          <p:cNvPr id="1168" name="Google Shape;1168;p46"/>
          <p:cNvSpPr/>
          <p:nvPr/>
        </p:nvSpPr>
        <p:spPr>
          <a:xfrm>
            <a:off x="3603425" y="5815363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Social Search</a:t>
            </a:r>
            <a:endParaRPr i="1" sz="600"/>
          </a:p>
        </p:txBody>
      </p:sp>
      <p:sp>
        <p:nvSpPr>
          <p:cNvPr id="1169" name="Google Shape;1169;p46"/>
          <p:cNvSpPr/>
          <p:nvPr/>
        </p:nvSpPr>
        <p:spPr>
          <a:xfrm>
            <a:off x="4985275" y="5158775"/>
            <a:ext cx="1578900" cy="1214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Customer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“HAVE”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factor</a:t>
            </a:r>
            <a:endParaRPr i="1" sz="1000"/>
          </a:p>
        </p:txBody>
      </p:sp>
      <p:sp>
        <p:nvSpPr>
          <p:cNvPr id="1170" name="Google Shape;1170;p46"/>
          <p:cNvSpPr/>
          <p:nvPr/>
        </p:nvSpPr>
        <p:spPr>
          <a:xfrm>
            <a:off x="5844525" y="5232150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OTP</a:t>
            </a:r>
            <a:endParaRPr i="1" sz="600"/>
          </a:p>
        </p:txBody>
      </p:sp>
      <p:sp>
        <p:nvSpPr>
          <p:cNvPr id="1171" name="Google Shape;1171;p46"/>
          <p:cNvSpPr/>
          <p:nvPr/>
        </p:nvSpPr>
        <p:spPr>
          <a:xfrm>
            <a:off x="5844525" y="560757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rgbClr val="666666"/>
                </a:solidFill>
              </a:rPr>
              <a:t>Mobile Device Id/Number</a:t>
            </a:r>
            <a:endParaRPr i="1" sz="600">
              <a:solidFill>
                <a:srgbClr val="666666"/>
              </a:solidFill>
            </a:endParaRPr>
          </a:p>
        </p:txBody>
      </p:sp>
      <p:sp>
        <p:nvSpPr>
          <p:cNvPr id="1172" name="Google Shape;1172;p46"/>
          <p:cNvSpPr/>
          <p:nvPr/>
        </p:nvSpPr>
        <p:spPr>
          <a:xfrm>
            <a:off x="5844525" y="5983000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Chipcard</a:t>
            </a:r>
            <a:endParaRPr i="1" sz="600"/>
          </a:p>
        </p:txBody>
      </p:sp>
      <p:sp>
        <p:nvSpPr>
          <p:cNvPr id="1173" name="Google Shape;1173;p46"/>
          <p:cNvSpPr/>
          <p:nvPr/>
        </p:nvSpPr>
        <p:spPr>
          <a:xfrm rot="5400000">
            <a:off x="4489575" y="5584050"/>
            <a:ext cx="275100" cy="3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46"/>
          <p:cNvSpPr/>
          <p:nvPr/>
        </p:nvSpPr>
        <p:spPr>
          <a:xfrm>
            <a:off x="4985275" y="3629000"/>
            <a:ext cx="1578900" cy="1214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Customer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“KNOW”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factor</a:t>
            </a:r>
            <a:endParaRPr i="1" sz="1000"/>
          </a:p>
        </p:txBody>
      </p:sp>
      <p:sp>
        <p:nvSpPr>
          <p:cNvPr id="1175" name="Google Shape;1175;p46"/>
          <p:cNvSpPr/>
          <p:nvPr/>
        </p:nvSpPr>
        <p:spPr>
          <a:xfrm>
            <a:off x="5844525" y="370237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Username/Password</a:t>
            </a:r>
            <a:endParaRPr i="1" sz="600"/>
          </a:p>
        </p:txBody>
      </p:sp>
      <p:sp>
        <p:nvSpPr>
          <p:cNvPr id="1176" name="Google Shape;1176;p46"/>
          <p:cNvSpPr/>
          <p:nvPr/>
        </p:nvSpPr>
        <p:spPr>
          <a:xfrm>
            <a:off x="5844525" y="4077800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PIN</a:t>
            </a:r>
            <a:endParaRPr i="1" sz="600"/>
          </a:p>
        </p:txBody>
      </p:sp>
      <p:sp>
        <p:nvSpPr>
          <p:cNvPr id="1177" name="Google Shape;1177;p46"/>
          <p:cNvSpPr/>
          <p:nvPr/>
        </p:nvSpPr>
        <p:spPr>
          <a:xfrm>
            <a:off x="5844525" y="445322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Secret Question</a:t>
            </a:r>
            <a:endParaRPr i="1" sz="600"/>
          </a:p>
        </p:txBody>
      </p:sp>
      <p:sp>
        <p:nvSpPr>
          <p:cNvPr id="1178" name="Google Shape;1178;p46"/>
          <p:cNvSpPr/>
          <p:nvPr/>
        </p:nvSpPr>
        <p:spPr>
          <a:xfrm>
            <a:off x="5637175" y="4901195"/>
            <a:ext cx="275100" cy="206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46"/>
          <p:cNvSpPr/>
          <p:nvPr/>
        </p:nvSpPr>
        <p:spPr>
          <a:xfrm>
            <a:off x="4985275" y="2130875"/>
            <a:ext cx="1578900" cy="1214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Customer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“ARE”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factor</a:t>
            </a:r>
            <a:endParaRPr i="1" sz="1000"/>
          </a:p>
        </p:txBody>
      </p:sp>
      <p:sp>
        <p:nvSpPr>
          <p:cNvPr id="1180" name="Google Shape;1180;p46"/>
          <p:cNvSpPr/>
          <p:nvPr/>
        </p:nvSpPr>
        <p:spPr>
          <a:xfrm>
            <a:off x="5844525" y="2204250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Facial Recog.</a:t>
            </a:r>
            <a:endParaRPr i="1" sz="600"/>
          </a:p>
        </p:txBody>
      </p:sp>
      <p:sp>
        <p:nvSpPr>
          <p:cNvPr id="1181" name="Google Shape;1181;p46"/>
          <p:cNvSpPr/>
          <p:nvPr/>
        </p:nvSpPr>
        <p:spPr>
          <a:xfrm>
            <a:off x="5844525" y="257967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Fingerprint</a:t>
            </a:r>
            <a:endParaRPr i="1" sz="600"/>
          </a:p>
        </p:txBody>
      </p:sp>
      <p:sp>
        <p:nvSpPr>
          <p:cNvPr id="1182" name="Google Shape;1182;p46"/>
          <p:cNvSpPr/>
          <p:nvPr/>
        </p:nvSpPr>
        <p:spPr>
          <a:xfrm>
            <a:off x="5844525" y="2986000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rgbClr val="666666"/>
                </a:solidFill>
              </a:rPr>
              <a:t>Biometric On-us</a:t>
            </a:r>
            <a:endParaRPr i="1" sz="600">
              <a:solidFill>
                <a:srgbClr val="666666"/>
              </a:solidFill>
            </a:endParaRPr>
          </a:p>
        </p:txBody>
      </p:sp>
      <p:sp>
        <p:nvSpPr>
          <p:cNvPr id="1183" name="Google Shape;1183;p46"/>
          <p:cNvSpPr/>
          <p:nvPr/>
        </p:nvSpPr>
        <p:spPr>
          <a:xfrm>
            <a:off x="5637175" y="3384095"/>
            <a:ext cx="275100" cy="206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46"/>
          <p:cNvSpPr/>
          <p:nvPr/>
        </p:nvSpPr>
        <p:spPr>
          <a:xfrm>
            <a:off x="7202125" y="5143325"/>
            <a:ext cx="1578900" cy="1214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e-Signature</a:t>
            </a:r>
            <a:endParaRPr i="1" sz="1000"/>
          </a:p>
        </p:txBody>
      </p:sp>
      <p:sp>
        <p:nvSpPr>
          <p:cNvPr id="1185" name="Google Shape;1185;p46"/>
          <p:cNvSpPr/>
          <p:nvPr/>
        </p:nvSpPr>
        <p:spPr>
          <a:xfrm>
            <a:off x="8060675" y="522822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PKI</a:t>
            </a:r>
            <a:endParaRPr i="1" sz="600"/>
          </a:p>
        </p:txBody>
      </p:sp>
      <p:sp>
        <p:nvSpPr>
          <p:cNvPr id="1186" name="Google Shape;1186;p46"/>
          <p:cNvSpPr/>
          <p:nvPr/>
        </p:nvSpPr>
        <p:spPr>
          <a:xfrm flipH="1" rot="10800000">
            <a:off x="3378750" y="6194725"/>
            <a:ext cx="4734000" cy="471600"/>
          </a:xfrm>
          <a:prstGeom prst="uturnArrow">
            <a:avLst>
              <a:gd fmla="val 33333" name="adj1"/>
              <a:gd fmla="val 25000" name="adj2"/>
              <a:gd fmla="val 35715" name="adj3"/>
              <a:gd fmla="val 43750" name="adj4"/>
              <a:gd fmla="val 69048" name="adj5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46"/>
          <p:cNvSpPr/>
          <p:nvPr/>
        </p:nvSpPr>
        <p:spPr>
          <a:xfrm>
            <a:off x="273775" y="3345575"/>
            <a:ext cx="1762200" cy="3112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46"/>
          <p:cNvSpPr/>
          <p:nvPr/>
        </p:nvSpPr>
        <p:spPr>
          <a:xfrm>
            <a:off x="362975" y="3496450"/>
            <a:ext cx="1578900" cy="1214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Identification Document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Verification</a:t>
            </a:r>
            <a:endParaRPr i="1" sz="1000"/>
          </a:p>
        </p:txBody>
      </p:sp>
      <p:sp>
        <p:nvSpPr>
          <p:cNvPr id="1189" name="Google Shape;1189;p46"/>
          <p:cNvSpPr/>
          <p:nvPr/>
        </p:nvSpPr>
        <p:spPr>
          <a:xfrm>
            <a:off x="1280650" y="358527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DOPA Online</a:t>
            </a:r>
            <a:endParaRPr i="1" sz="600"/>
          </a:p>
        </p:txBody>
      </p:sp>
      <p:sp>
        <p:nvSpPr>
          <p:cNvPr id="1190" name="Google Shape;1190;p46"/>
          <p:cNvSpPr/>
          <p:nvPr/>
        </p:nvSpPr>
        <p:spPr>
          <a:xfrm>
            <a:off x="1280775" y="396462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ICAO NFC</a:t>
            </a:r>
            <a:endParaRPr i="1" sz="600"/>
          </a:p>
        </p:txBody>
      </p:sp>
      <p:sp>
        <p:nvSpPr>
          <p:cNvPr id="1191" name="Google Shape;1191;p46"/>
          <p:cNvSpPr/>
          <p:nvPr/>
        </p:nvSpPr>
        <p:spPr>
          <a:xfrm>
            <a:off x="1280650" y="434397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rgbClr val="666666"/>
                </a:solidFill>
              </a:rPr>
              <a:t>Image Fraud Prediction</a:t>
            </a:r>
            <a:endParaRPr i="1" sz="600">
              <a:solidFill>
                <a:srgbClr val="666666"/>
              </a:solidFill>
            </a:endParaRPr>
          </a:p>
        </p:txBody>
      </p:sp>
      <p:sp>
        <p:nvSpPr>
          <p:cNvPr id="1192" name="Google Shape;1192;p46"/>
          <p:cNvSpPr/>
          <p:nvPr/>
        </p:nvSpPr>
        <p:spPr>
          <a:xfrm>
            <a:off x="362975" y="5159250"/>
            <a:ext cx="1578900" cy="1214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Customer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Verification</a:t>
            </a:r>
            <a:endParaRPr i="1" sz="1000"/>
          </a:p>
        </p:txBody>
      </p:sp>
      <p:sp>
        <p:nvSpPr>
          <p:cNvPr id="1193" name="Google Shape;1193;p46"/>
          <p:cNvSpPr/>
          <p:nvPr/>
        </p:nvSpPr>
        <p:spPr>
          <a:xfrm>
            <a:off x="1283100" y="524367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Facial Recog.</a:t>
            </a:r>
            <a:endParaRPr i="1" sz="600"/>
          </a:p>
        </p:txBody>
      </p:sp>
      <p:sp>
        <p:nvSpPr>
          <p:cNvPr id="1194" name="Google Shape;1194;p46"/>
          <p:cNvSpPr/>
          <p:nvPr/>
        </p:nvSpPr>
        <p:spPr>
          <a:xfrm>
            <a:off x="1283100" y="562302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Fingerprint</a:t>
            </a:r>
            <a:endParaRPr i="1" sz="600"/>
          </a:p>
        </p:txBody>
      </p:sp>
      <p:sp>
        <p:nvSpPr>
          <p:cNvPr id="1195" name="Google Shape;1195;p46"/>
          <p:cNvSpPr/>
          <p:nvPr/>
        </p:nvSpPr>
        <p:spPr>
          <a:xfrm>
            <a:off x="1283100" y="600237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NDID by IdP </a:t>
            </a:r>
            <a:r>
              <a:rPr i="1" lang="en-US" sz="600">
                <a:solidFill>
                  <a:srgbClr val="FF0000"/>
                </a:solidFill>
              </a:rPr>
              <a:t>*</a:t>
            </a:r>
            <a:endParaRPr i="1" sz="600">
              <a:solidFill>
                <a:srgbClr val="FF0000"/>
              </a:solidFill>
            </a:endParaRPr>
          </a:p>
        </p:txBody>
      </p:sp>
      <p:sp>
        <p:nvSpPr>
          <p:cNvPr id="1196" name="Google Shape;1196;p46"/>
          <p:cNvSpPr/>
          <p:nvPr/>
        </p:nvSpPr>
        <p:spPr>
          <a:xfrm>
            <a:off x="1054075" y="4756750"/>
            <a:ext cx="275100" cy="3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46"/>
          <p:cNvSpPr/>
          <p:nvPr/>
        </p:nvSpPr>
        <p:spPr>
          <a:xfrm rot="-5400000">
            <a:off x="2152450" y="3880675"/>
            <a:ext cx="1292400" cy="1484400"/>
          </a:xfrm>
          <a:prstGeom prst="bentUpArrow">
            <a:avLst>
              <a:gd fmla="val 11666" name="adj1"/>
              <a:gd fmla="val 10327" name="adj2"/>
              <a:gd fmla="val 12075" name="adj3"/>
            </a:avLst>
          </a:prstGeom>
          <a:noFill/>
          <a:ln cap="flat" cmpd="sng" w="19050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46"/>
          <p:cNvSpPr/>
          <p:nvPr/>
        </p:nvSpPr>
        <p:spPr>
          <a:xfrm rot="-5400000">
            <a:off x="2217500" y="5584050"/>
            <a:ext cx="275100" cy="3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47"/>
          <p:cNvSpPr txBox="1"/>
          <p:nvPr>
            <p:ph type="title"/>
          </p:nvPr>
        </p:nvSpPr>
        <p:spPr>
          <a:xfrm>
            <a:off x="1500166" y="274637"/>
            <a:ext cx="71865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Scenario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/>
              <a:t> New Customer Non face-to-face</a:t>
            </a:r>
            <a:endParaRPr i="1" sz="2400"/>
          </a:p>
        </p:txBody>
      </p:sp>
      <p:sp>
        <p:nvSpPr>
          <p:cNvPr id="1205" name="Google Shape;1205;p47"/>
          <p:cNvSpPr txBox="1"/>
          <p:nvPr>
            <p:ph idx="12" type="sldNum"/>
          </p:nvPr>
        </p:nvSpPr>
        <p:spPr>
          <a:xfrm>
            <a:off x="6553200" y="6526351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6" name="Google Shape;1206;p47"/>
          <p:cNvSpPr/>
          <p:nvPr/>
        </p:nvSpPr>
        <p:spPr>
          <a:xfrm>
            <a:off x="-2875" y="1364975"/>
            <a:ext cx="9144000" cy="5161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47"/>
          <p:cNvSpPr/>
          <p:nvPr/>
        </p:nvSpPr>
        <p:spPr>
          <a:xfrm>
            <a:off x="171425" y="1575350"/>
            <a:ext cx="1962000" cy="4245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Identification</a:t>
            </a:r>
            <a:endParaRPr/>
          </a:p>
        </p:txBody>
      </p:sp>
      <p:sp>
        <p:nvSpPr>
          <p:cNvPr id="1208" name="Google Shape;1208;p47"/>
          <p:cNvSpPr/>
          <p:nvPr/>
        </p:nvSpPr>
        <p:spPr>
          <a:xfrm>
            <a:off x="2482575" y="1575350"/>
            <a:ext cx="1962000" cy="4245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Due Diligence</a:t>
            </a:r>
            <a:endParaRPr/>
          </a:p>
        </p:txBody>
      </p:sp>
      <p:sp>
        <p:nvSpPr>
          <p:cNvPr id="1209" name="Google Shape;1209;p47"/>
          <p:cNvSpPr/>
          <p:nvPr/>
        </p:nvSpPr>
        <p:spPr>
          <a:xfrm>
            <a:off x="4746575" y="1575350"/>
            <a:ext cx="1962000" cy="4245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Authentication (Create)</a:t>
            </a:r>
            <a:endParaRPr/>
          </a:p>
        </p:txBody>
      </p:sp>
      <p:sp>
        <p:nvSpPr>
          <p:cNvPr id="1210" name="Google Shape;1210;p47"/>
          <p:cNvSpPr/>
          <p:nvPr/>
        </p:nvSpPr>
        <p:spPr>
          <a:xfrm>
            <a:off x="7010575" y="1575350"/>
            <a:ext cx="1962000" cy="4245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Signature</a:t>
            </a:r>
            <a:endParaRPr/>
          </a:p>
        </p:txBody>
      </p:sp>
      <p:sp>
        <p:nvSpPr>
          <p:cNvPr id="1211" name="Google Shape;1211;p47"/>
          <p:cNvSpPr/>
          <p:nvPr/>
        </p:nvSpPr>
        <p:spPr>
          <a:xfrm>
            <a:off x="362975" y="2176350"/>
            <a:ext cx="1578900" cy="8388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Customer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Presenting</a:t>
            </a:r>
            <a:endParaRPr i="1" sz="1000"/>
          </a:p>
        </p:txBody>
      </p:sp>
      <p:sp>
        <p:nvSpPr>
          <p:cNvPr id="1212" name="Google Shape;1212;p47"/>
          <p:cNvSpPr/>
          <p:nvPr/>
        </p:nvSpPr>
        <p:spPr>
          <a:xfrm>
            <a:off x="1283225" y="2275000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Image Capture</a:t>
            </a:r>
            <a:endParaRPr i="1" sz="600"/>
          </a:p>
        </p:txBody>
      </p:sp>
      <p:sp>
        <p:nvSpPr>
          <p:cNvPr id="1213" name="Google Shape;1213;p47"/>
          <p:cNvSpPr/>
          <p:nvPr/>
        </p:nvSpPr>
        <p:spPr>
          <a:xfrm>
            <a:off x="1283100" y="2635750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Liveness Detection</a:t>
            </a:r>
            <a:endParaRPr i="1" sz="600"/>
          </a:p>
        </p:txBody>
      </p:sp>
      <p:sp>
        <p:nvSpPr>
          <p:cNvPr id="1214" name="Google Shape;1214;p47"/>
          <p:cNvSpPr/>
          <p:nvPr/>
        </p:nvSpPr>
        <p:spPr>
          <a:xfrm>
            <a:off x="362975" y="3496450"/>
            <a:ext cx="1578900" cy="1214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Identification Document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Verification</a:t>
            </a:r>
            <a:endParaRPr i="1" sz="1000"/>
          </a:p>
        </p:txBody>
      </p:sp>
      <p:sp>
        <p:nvSpPr>
          <p:cNvPr id="1215" name="Google Shape;1215;p47"/>
          <p:cNvSpPr/>
          <p:nvPr/>
        </p:nvSpPr>
        <p:spPr>
          <a:xfrm>
            <a:off x="1280650" y="358527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DOPA Online</a:t>
            </a:r>
            <a:endParaRPr i="1" sz="600"/>
          </a:p>
        </p:txBody>
      </p:sp>
      <p:sp>
        <p:nvSpPr>
          <p:cNvPr id="1216" name="Google Shape;1216;p47"/>
          <p:cNvSpPr/>
          <p:nvPr/>
        </p:nvSpPr>
        <p:spPr>
          <a:xfrm>
            <a:off x="1280775" y="396462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ICAO NFC</a:t>
            </a:r>
            <a:endParaRPr i="1" sz="600"/>
          </a:p>
        </p:txBody>
      </p:sp>
      <p:sp>
        <p:nvSpPr>
          <p:cNvPr id="1217" name="Google Shape;1217;p47"/>
          <p:cNvSpPr/>
          <p:nvPr/>
        </p:nvSpPr>
        <p:spPr>
          <a:xfrm>
            <a:off x="1280650" y="434397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Image Fraud Prediction</a:t>
            </a:r>
            <a:endParaRPr i="1" sz="600"/>
          </a:p>
        </p:txBody>
      </p:sp>
      <p:sp>
        <p:nvSpPr>
          <p:cNvPr id="1218" name="Google Shape;1218;p47"/>
          <p:cNvSpPr/>
          <p:nvPr/>
        </p:nvSpPr>
        <p:spPr>
          <a:xfrm>
            <a:off x="1014875" y="3073238"/>
            <a:ext cx="275100" cy="3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47"/>
          <p:cNvSpPr/>
          <p:nvPr/>
        </p:nvSpPr>
        <p:spPr>
          <a:xfrm>
            <a:off x="362975" y="5159250"/>
            <a:ext cx="1578900" cy="1214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Customer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Verification</a:t>
            </a:r>
            <a:endParaRPr i="1" sz="1000"/>
          </a:p>
        </p:txBody>
      </p:sp>
      <p:sp>
        <p:nvSpPr>
          <p:cNvPr id="1220" name="Google Shape;1220;p47"/>
          <p:cNvSpPr/>
          <p:nvPr/>
        </p:nvSpPr>
        <p:spPr>
          <a:xfrm>
            <a:off x="1283100" y="524367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Facial Recog.</a:t>
            </a:r>
            <a:endParaRPr i="1" sz="600"/>
          </a:p>
        </p:txBody>
      </p:sp>
      <p:sp>
        <p:nvSpPr>
          <p:cNvPr id="1221" name="Google Shape;1221;p47"/>
          <p:cNvSpPr/>
          <p:nvPr/>
        </p:nvSpPr>
        <p:spPr>
          <a:xfrm>
            <a:off x="1283100" y="562302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rgbClr val="666666"/>
                </a:solidFill>
              </a:rPr>
              <a:t>Fingerprint</a:t>
            </a:r>
            <a:endParaRPr i="1" sz="600">
              <a:solidFill>
                <a:srgbClr val="666666"/>
              </a:solidFill>
            </a:endParaRPr>
          </a:p>
        </p:txBody>
      </p:sp>
      <p:sp>
        <p:nvSpPr>
          <p:cNvPr id="1222" name="Google Shape;1222;p47"/>
          <p:cNvSpPr/>
          <p:nvPr/>
        </p:nvSpPr>
        <p:spPr>
          <a:xfrm>
            <a:off x="1283100" y="600237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NDID by IdP </a:t>
            </a:r>
            <a:r>
              <a:rPr i="1" lang="en-US" sz="600">
                <a:solidFill>
                  <a:srgbClr val="FF0000"/>
                </a:solidFill>
              </a:rPr>
              <a:t>*</a:t>
            </a:r>
            <a:endParaRPr i="1" sz="600">
              <a:solidFill>
                <a:srgbClr val="FF0000"/>
              </a:solidFill>
            </a:endParaRPr>
          </a:p>
        </p:txBody>
      </p:sp>
      <p:sp>
        <p:nvSpPr>
          <p:cNvPr id="1223" name="Google Shape;1223;p47"/>
          <p:cNvSpPr/>
          <p:nvPr/>
        </p:nvSpPr>
        <p:spPr>
          <a:xfrm>
            <a:off x="1054075" y="4756750"/>
            <a:ext cx="275100" cy="3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47"/>
          <p:cNvSpPr/>
          <p:nvPr/>
        </p:nvSpPr>
        <p:spPr>
          <a:xfrm>
            <a:off x="2674125" y="5347188"/>
            <a:ext cx="1578900" cy="8388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AML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Screening</a:t>
            </a:r>
            <a:endParaRPr i="1" sz="1000"/>
          </a:p>
        </p:txBody>
      </p:sp>
      <p:sp>
        <p:nvSpPr>
          <p:cNvPr id="1225" name="Google Shape;1225;p47"/>
          <p:cNvSpPr/>
          <p:nvPr/>
        </p:nvSpPr>
        <p:spPr>
          <a:xfrm>
            <a:off x="3603425" y="5436013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Blacklist</a:t>
            </a:r>
            <a:endParaRPr i="1" sz="600"/>
          </a:p>
        </p:txBody>
      </p:sp>
      <p:sp>
        <p:nvSpPr>
          <p:cNvPr id="1226" name="Google Shape;1226;p47"/>
          <p:cNvSpPr/>
          <p:nvPr/>
        </p:nvSpPr>
        <p:spPr>
          <a:xfrm>
            <a:off x="3603425" y="5815363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Social Search</a:t>
            </a:r>
            <a:endParaRPr i="1" sz="600"/>
          </a:p>
        </p:txBody>
      </p:sp>
      <p:sp>
        <p:nvSpPr>
          <p:cNvPr id="1227" name="Google Shape;1227;p47"/>
          <p:cNvSpPr/>
          <p:nvPr/>
        </p:nvSpPr>
        <p:spPr>
          <a:xfrm rot="-5400000">
            <a:off x="2178425" y="5584050"/>
            <a:ext cx="275100" cy="3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47"/>
          <p:cNvSpPr/>
          <p:nvPr/>
        </p:nvSpPr>
        <p:spPr>
          <a:xfrm>
            <a:off x="4985275" y="5158775"/>
            <a:ext cx="1578900" cy="1214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Customer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“HAVE”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factor</a:t>
            </a:r>
            <a:endParaRPr i="1" sz="1000"/>
          </a:p>
        </p:txBody>
      </p:sp>
      <p:sp>
        <p:nvSpPr>
          <p:cNvPr id="1229" name="Google Shape;1229;p47"/>
          <p:cNvSpPr/>
          <p:nvPr/>
        </p:nvSpPr>
        <p:spPr>
          <a:xfrm>
            <a:off x="5844525" y="5232150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OTP</a:t>
            </a:r>
            <a:endParaRPr i="1" sz="600"/>
          </a:p>
        </p:txBody>
      </p:sp>
      <p:sp>
        <p:nvSpPr>
          <p:cNvPr id="1230" name="Google Shape;1230;p47"/>
          <p:cNvSpPr/>
          <p:nvPr/>
        </p:nvSpPr>
        <p:spPr>
          <a:xfrm>
            <a:off x="5844525" y="560757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Mobile Device Id/Number</a:t>
            </a:r>
            <a:endParaRPr i="1" sz="600"/>
          </a:p>
        </p:txBody>
      </p:sp>
      <p:sp>
        <p:nvSpPr>
          <p:cNvPr id="1231" name="Google Shape;1231;p47"/>
          <p:cNvSpPr/>
          <p:nvPr/>
        </p:nvSpPr>
        <p:spPr>
          <a:xfrm>
            <a:off x="5844525" y="5983000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rgbClr val="666666"/>
                </a:solidFill>
              </a:rPr>
              <a:t>Chipcard</a:t>
            </a:r>
            <a:endParaRPr i="1" sz="600">
              <a:solidFill>
                <a:srgbClr val="666666"/>
              </a:solidFill>
            </a:endParaRPr>
          </a:p>
        </p:txBody>
      </p:sp>
      <p:sp>
        <p:nvSpPr>
          <p:cNvPr id="1232" name="Google Shape;1232;p47"/>
          <p:cNvSpPr/>
          <p:nvPr/>
        </p:nvSpPr>
        <p:spPr>
          <a:xfrm rot="-5400000">
            <a:off x="4489575" y="5584050"/>
            <a:ext cx="275100" cy="3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47"/>
          <p:cNvSpPr/>
          <p:nvPr/>
        </p:nvSpPr>
        <p:spPr>
          <a:xfrm>
            <a:off x="4985275" y="3629000"/>
            <a:ext cx="1578900" cy="1214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Customer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“KNOW”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factor</a:t>
            </a:r>
            <a:endParaRPr i="1" sz="1000"/>
          </a:p>
        </p:txBody>
      </p:sp>
      <p:sp>
        <p:nvSpPr>
          <p:cNvPr id="1234" name="Google Shape;1234;p47"/>
          <p:cNvSpPr/>
          <p:nvPr/>
        </p:nvSpPr>
        <p:spPr>
          <a:xfrm>
            <a:off x="5844525" y="370237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Username/Password</a:t>
            </a:r>
            <a:endParaRPr i="1" sz="600"/>
          </a:p>
        </p:txBody>
      </p:sp>
      <p:sp>
        <p:nvSpPr>
          <p:cNvPr id="1235" name="Google Shape;1235;p47"/>
          <p:cNvSpPr/>
          <p:nvPr/>
        </p:nvSpPr>
        <p:spPr>
          <a:xfrm>
            <a:off x="5844525" y="4077800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PIN</a:t>
            </a:r>
            <a:endParaRPr i="1" sz="600"/>
          </a:p>
        </p:txBody>
      </p:sp>
      <p:sp>
        <p:nvSpPr>
          <p:cNvPr id="1236" name="Google Shape;1236;p47"/>
          <p:cNvSpPr/>
          <p:nvPr/>
        </p:nvSpPr>
        <p:spPr>
          <a:xfrm>
            <a:off x="5844525" y="445322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rgbClr val="666666"/>
                </a:solidFill>
              </a:rPr>
              <a:t>Secret Question</a:t>
            </a:r>
            <a:endParaRPr i="1" sz="600">
              <a:solidFill>
                <a:srgbClr val="666666"/>
              </a:solidFill>
            </a:endParaRPr>
          </a:p>
        </p:txBody>
      </p:sp>
      <p:sp>
        <p:nvSpPr>
          <p:cNvPr id="1237" name="Google Shape;1237;p47"/>
          <p:cNvSpPr/>
          <p:nvPr/>
        </p:nvSpPr>
        <p:spPr>
          <a:xfrm rot="10800000">
            <a:off x="5637175" y="4901195"/>
            <a:ext cx="275100" cy="206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47"/>
          <p:cNvSpPr/>
          <p:nvPr/>
        </p:nvSpPr>
        <p:spPr>
          <a:xfrm>
            <a:off x="4985275" y="2130875"/>
            <a:ext cx="1578900" cy="1214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Customer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“ARE”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factor</a:t>
            </a:r>
            <a:endParaRPr i="1" sz="1000"/>
          </a:p>
        </p:txBody>
      </p:sp>
      <p:sp>
        <p:nvSpPr>
          <p:cNvPr id="1239" name="Google Shape;1239;p47"/>
          <p:cNvSpPr/>
          <p:nvPr/>
        </p:nvSpPr>
        <p:spPr>
          <a:xfrm>
            <a:off x="5844525" y="2204250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Facial Recog.</a:t>
            </a:r>
            <a:endParaRPr i="1" sz="600"/>
          </a:p>
        </p:txBody>
      </p:sp>
      <p:sp>
        <p:nvSpPr>
          <p:cNvPr id="1240" name="Google Shape;1240;p47"/>
          <p:cNvSpPr/>
          <p:nvPr/>
        </p:nvSpPr>
        <p:spPr>
          <a:xfrm>
            <a:off x="5844525" y="257967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rgbClr val="666666"/>
                </a:solidFill>
              </a:rPr>
              <a:t>Fingerprint</a:t>
            </a:r>
            <a:endParaRPr i="1" sz="600">
              <a:solidFill>
                <a:srgbClr val="666666"/>
              </a:solidFill>
            </a:endParaRPr>
          </a:p>
        </p:txBody>
      </p:sp>
      <p:sp>
        <p:nvSpPr>
          <p:cNvPr id="1241" name="Google Shape;1241;p47"/>
          <p:cNvSpPr/>
          <p:nvPr/>
        </p:nvSpPr>
        <p:spPr>
          <a:xfrm>
            <a:off x="5844525" y="2986000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rgbClr val="666666"/>
                </a:solidFill>
              </a:rPr>
              <a:t>Biometric On-us</a:t>
            </a:r>
            <a:endParaRPr i="1" sz="600">
              <a:solidFill>
                <a:srgbClr val="666666"/>
              </a:solidFill>
            </a:endParaRPr>
          </a:p>
        </p:txBody>
      </p:sp>
      <p:sp>
        <p:nvSpPr>
          <p:cNvPr id="1242" name="Google Shape;1242;p47"/>
          <p:cNvSpPr/>
          <p:nvPr/>
        </p:nvSpPr>
        <p:spPr>
          <a:xfrm rot="10800000">
            <a:off x="5637175" y="3384095"/>
            <a:ext cx="275100" cy="206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47"/>
          <p:cNvSpPr/>
          <p:nvPr/>
        </p:nvSpPr>
        <p:spPr>
          <a:xfrm>
            <a:off x="7202125" y="2128050"/>
            <a:ext cx="1578900" cy="1214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e-Signature</a:t>
            </a:r>
            <a:endParaRPr i="1" sz="1000"/>
          </a:p>
        </p:txBody>
      </p:sp>
      <p:sp>
        <p:nvSpPr>
          <p:cNvPr id="1244" name="Google Shape;1244;p47"/>
          <p:cNvSpPr/>
          <p:nvPr/>
        </p:nvSpPr>
        <p:spPr>
          <a:xfrm>
            <a:off x="8060675" y="2212950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PKI</a:t>
            </a:r>
            <a:endParaRPr i="1" sz="600"/>
          </a:p>
        </p:txBody>
      </p:sp>
      <p:sp>
        <p:nvSpPr>
          <p:cNvPr id="1245" name="Google Shape;1245;p47"/>
          <p:cNvSpPr/>
          <p:nvPr/>
        </p:nvSpPr>
        <p:spPr>
          <a:xfrm rot="-5400000">
            <a:off x="6753575" y="2540213"/>
            <a:ext cx="275100" cy="3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48"/>
          <p:cNvSpPr txBox="1"/>
          <p:nvPr>
            <p:ph type="title"/>
          </p:nvPr>
        </p:nvSpPr>
        <p:spPr>
          <a:xfrm>
            <a:off x="1500166" y="274637"/>
            <a:ext cx="71865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Scenario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/>
              <a:t> New Account Non face-to-face</a:t>
            </a:r>
            <a:endParaRPr i="1" sz="2400"/>
          </a:p>
        </p:txBody>
      </p:sp>
      <p:sp>
        <p:nvSpPr>
          <p:cNvPr id="1252" name="Google Shape;1252;p48"/>
          <p:cNvSpPr txBox="1"/>
          <p:nvPr>
            <p:ph idx="12" type="sldNum"/>
          </p:nvPr>
        </p:nvSpPr>
        <p:spPr>
          <a:xfrm>
            <a:off x="6553200" y="6526351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3" name="Google Shape;1253;p48"/>
          <p:cNvSpPr/>
          <p:nvPr/>
        </p:nvSpPr>
        <p:spPr>
          <a:xfrm>
            <a:off x="-425" y="1364975"/>
            <a:ext cx="9144000" cy="5493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48"/>
          <p:cNvSpPr/>
          <p:nvPr/>
        </p:nvSpPr>
        <p:spPr>
          <a:xfrm>
            <a:off x="171425" y="1575350"/>
            <a:ext cx="1962000" cy="4245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Identification</a:t>
            </a:r>
            <a:endParaRPr/>
          </a:p>
        </p:txBody>
      </p:sp>
      <p:sp>
        <p:nvSpPr>
          <p:cNvPr id="1255" name="Google Shape;1255;p48"/>
          <p:cNvSpPr/>
          <p:nvPr/>
        </p:nvSpPr>
        <p:spPr>
          <a:xfrm>
            <a:off x="2482575" y="1575350"/>
            <a:ext cx="1962000" cy="4245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Due Diligence</a:t>
            </a:r>
            <a:endParaRPr/>
          </a:p>
        </p:txBody>
      </p:sp>
      <p:sp>
        <p:nvSpPr>
          <p:cNvPr id="1256" name="Google Shape;1256;p48"/>
          <p:cNvSpPr/>
          <p:nvPr/>
        </p:nvSpPr>
        <p:spPr>
          <a:xfrm>
            <a:off x="4746575" y="1575350"/>
            <a:ext cx="1962000" cy="4245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Authentication (Use)</a:t>
            </a:r>
            <a:endParaRPr/>
          </a:p>
        </p:txBody>
      </p:sp>
      <p:sp>
        <p:nvSpPr>
          <p:cNvPr id="1257" name="Google Shape;1257;p48"/>
          <p:cNvSpPr/>
          <p:nvPr/>
        </p:nvSpPr>
        <p:spPr>
          <a:xfrm>
            <a:off x="7010575" y="1575350"/>
            <a:ext cx="1962000" cy="4245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Signature</a:t>
            </a:r>
            <a:endParaRPr/>
          </a:p>
        </p:txBody>
      </p:sp>
      <p:sp>
        <p:nvSpPr>
          <p:cNvPr id="1258" name="Google Shape;1258;p48"/>
          <p:cNvSpPr/>
          <p:nvPr/>
        </p:nvSpPr>
        <p:spPr>
          <a:xfrm>
            <a:off x="362975" y="2176350"/>
            <a:ext cx="1578900" cy="8388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Customer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Presenting</a:t>
            </a:r>
            <a:endParaRPr i="1" sz="1000"/>
          </a:p>
        </p:txBody>
      </p:sp>
      <p:sp>
        <p:nvSpPr>
          <p:cNvPr id="1259" name="Google Shape;1259;p48"/>
          <p:cNvSpPr/>
          <p:nvPr/>
        </p:nvSpPr>
        <p:spPr>
          <a:xfrm>
            <a:off x="1283225" y="2275000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Image Capture</a:t>
            </a:r>
            <a:endParaRPr i="1" sz="600"/>
          </a:p>
        </p:txBody>
      </p:sp>
      <p:sp>
        <p:nvSpPr>
          <p:cNvPr id="1260" name="Google Shape;1260;p48"/>
          <p:cNvSpPr/>
          <p:nvPr/>
        </p:nvSpPr>
        <p:spPr>
          <a:xfrm>
            <a:off x="1283100" y="2635750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Liveness Detection</a:t>
            </a:r>
            <a:endParaRPr i="1" sz="600"/>
          </a:p>
        </p:txBody>
      </p:sp>
      <p:sp>
        <p:nvSpPr>
          <p:cNvPr id="1261" name="Google Shape;1261;p48"/>
          <p:cNvSpPr/>
          <p:nvPr/>
        </p:nvSpPr>
        <p:spPr>
          <a:xfrm rot="-5400000">
            <a:off x="3333050" y="1161000"/>
            <a:ext cx="275100" cy="2869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48"/>
          <p:cNvSpPr/>
          <p:nvPr/>
        </p:nvSpPr>
        <p:spPr>
          <a:xfrm>
            <a:off x="2674125" y="5347188"/>
            <a:ext cx="1578900" cy="8388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AML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Screening</a:t>
            </a:r>
            <a:endParaRPr i="1" sz="1000"/>
          </a:p>
        </p:txBody>
      </p:sp>
      <p:sp>
        <p:nvSpPr>
          <p:cNvPr id="1263" name="Google Shape;1263;p48"/>
          <p:cNvSpPr/>
          <p:nvPr/>
        </p:nvSpPr>
        <p:spPr>
          <a:xfrm>
            <a:off x="3603425" y="5436013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Blacklist</a:t>
            </a:r>
            <a:endParaRPr i="1" sz="600"/>
          </a:p>
        </p:txBody>
      </p:sp>
      <p:sp>
        <p:nvSpPr>
          <p:cNvPr id="1264" name="Google Shape;1264;p48"/>
          <p:cNvSpPr/>
          <p:nvPr/>
        </p:nvSpPr>
        <p:spPr>
          <a:xfrm>
            <a:off x="3603425" y="5815363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Social Search</a:t>
            </a:r>
            <a:endParaRPr i="1" sz="600"/>
          </a:p>
        </p:txBody>
      </p:sp>
      <p:sp>
        <p:nvSpPr>
          <p:cNvPr id="1265" name="Google Shape;1265;p48"/>
          <p:cNvSpPr/>
          <p:nvPr/>
        </p:nvSpPr>
        <p:spPr>
          <a:xfrm>
            <a:off x="4985275" y="5158775"/>
            <a:ext cx="1578900" cy="1214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Customer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“HAVE”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factor</a:t>
            </a:r>
            <a:endParaRPr i="1" sz="1000"/>
          </a:p>
        </p:txBody>
      </p:sp>
      <p:sp>
        <p:nvSpPr>
          <p:cNvPr id="1266" name="Google Shape;1266;p48"/>
          <p:cNvSpPr/>
          <p:nvPr/>
        </p:nvSpPr>
        <p:spPr>
          <a:xfrm>
            <a:off x="5844525" y="5232150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OTP</a:t>
            </a:r>
            <a:endParaRPr i="1" sz="600"/>
          </a:p>
        </p:txBody>
      </p:sp>
      <p:sp>
        <p:nvSpPr>
          <p:cNvPr id="1267" name="Google Shape;1267;p48"/>
          <p:cNvSpPr/>
          <p:nvPr/>
        </p:nvSpPr>
        <p:spPr>
          <a:xfrm>
            <a:off x="5844525" y="560757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Mobile Device Id/Number</a:t>
            </a:r>
            <a:endParaRPr i="1" sz="600"/>
          </a:p>
        </p:txBody>
      </p:sp>
      <p:sp>
        <p:nvSpPr>
          <p:cNvPr id="1268" name="Google Shape;1268;p48"/>
          <p:cNvSpPr/>
          <p:nvPr/>
        </p:nvSpPr>
        <p:spPr>
          <a:xfrm>
            <a:off x="5844525" y="5983000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rgbClr val="666666"/>
                </a:solidFill>
              </a:rPr>
              <a:t>Chipcard</a:t>
            </a:r>
            <a:endParaRPr i="1" sz="600">
              <a:solidFill>
                <a:srgbClr val="666666"/>
              </a:solidFill>
            </a:endParaRPr>
          </a:p>
        </p:txBody>
      </p:sp>
      <p:sp>
        <p:nvSpPr>
          <p:cNvPr id="1269" name="Google Shape;1269;p48"/>
          <p:cNvSpPr/>
          <p:nvPr/>
        </p:nvSpPr>
        <p:spPr>
          <a:xfrm rot="5400000">
            <a:off x="4489575" y="5584050"/>
            <a:ext cx="275100" cy="3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48"/>
          <p:cNvSpPr/>
          <p:nvPr/>
        </p:nvSpPr>
        <p:spPr>
          <a:xfrm>
            <a:off x="4985275" y="3629000"/>
            <a:ext cx="1578900" cy="1214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Customer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“KNOW”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factor</a:t>
            </a:r>
            <a:endParaRPr i="1" sz="1000"/>
          </a:p>
        </p:txBody>
      </p:sp>
      <p:sp>
        <p:nvSpPr>
          <p:cNvPr id="1271" name="Google Shape;1271;p48"/>
          <p:cNvSpPr/>
          <p:nvPr/>
        </p:nvSpPr>
        <p:spPr>
          <a:xfrm>
            <a:off x="5844525" y="370237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Username/Password</a:t>
            </a:r>
            <a:endParaRPr i="1" sz="600"/>
          </a:p>
        </p:txBody>
      </p:sp>
      <p:sp>
        <p:nvSpPr>
          <p:cNvPr id="1272" name="Google Shape;1272;p48"/>
          <p:cNvSpPr/>
          <p:nvPr/>
        </p:nvSpPr>
        <p:spPr>
          <a:xfrm>
            <a:off x="5844525" y="4077800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PIN</a:t>
            </a:r>
            <a:endParaRPr i="1" sz="600"/>
          </a:p>
        </p:txBody>
      </p:sp>
      <p:sp>
        <p:nvSpPr>
          <p:cNvPr id="1273" name="Google Shape;1273;p48"/>
          <p:cNvSpPr/>
          <p:nvPr/>
        </p:nvSpPr>
        <p:spPr>
          <a:xfrm>
            <a:off x="5844525" y="445322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Secret Question</a:t>
            </a:r>
            <a:endParaRPr i="1" sz="600"/>
          </a:p>
        </p:txBody>
      </p:sp>
      <p:sp>
        <p:nvSpPr>
          <p:cNvPr id="1274" name="Google Shape;1274;p48"/>
          <p:cNvSpPr/>
          <p:nvPr/>
        </p:nvSpPr>
        <p:spPr>
          <a:xfrm>
            <a:off x="5637175" y="4901195"/>
            <a:ext cx="275100" cy="206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48"/>
          <p:cNvSpPr/>
          <p:nvPr/>
        </p:nvSpPr>
        <p:spPr>
          <a:xfrm>
            <a:off x="4985275" y="2130875"/>
            <a:ext cx="1578900" cy="1214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Customer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“ARE”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factor</a:t>
            </a:r>
            <a:endParaRPr i="1" sz="1000"/>
          </a:p>
        </p:txBody>
      </p:sp>
      <p:sp>
        <p:nvSpPr>
          <p:cNvPr id="1276" name="Google Shape;1276;p48"/>
          <p:cNvSpPr/>
          <p:nvPr/>
        </p:nvSpPr>
        <p:spPr>
          <a:xfrm>
            <a:off x="5844525" y="2204250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Facial Recog.</a:t>
            </a:r>
            <a:endParaRPr i="1" sz="600"/>
          </a:p>
        </p:txBody>
      </p:sp>
      <p:sp>
        <p:nvSpPr>
          <p:cNvPr id="1277" name="Google Shape;1277;p48"/>
          <p:cNvSpPr/>
          <p:nvPr/>
        </p:nvSpPr>
        <p:spPr>
          <a:xfrm>
            <a:off x="5844525" y="257967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rgbClr val="666666"/>
                </a:solidFill>
              </a:rPr>
              <a:t>Fingerprint</a:t>
            </a:r>
            <a:endParaRPr i="1" sz="600"/>
          </a:p>
        </p:txBody>
      </p:sp>
      <p:sp>
        <p:nvSpPr>
          <p:cNvPr id="1278" name="Google Shape;1278;p48"/>
          <p:cNvSpPr/>
          <p:nvPr/>
        </p:nvSpPr>
        <p:spPr>
          <a:xfrm>
            <a:off x="5844525" y="2986000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Biometric On-us</a:t>
            </a:r>
            <a:endParaRPr i="1" sz="600"/>
          </a:p>
        </p:txBody>
      </p:sp>
      <p:sp>
        <p:nvSpPr>
          <p:cNvPr id="1279" name="Google Shape;1279;p48"/>
          <p:cNvSpPr/>
          <p:nvPr/>
        </p:nvSpPr>
        <p:spPr>
          <a:xfrm>
            <a:off x="5637175" y="3384095"/>
            <a:ext cx="275100" cy="206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48"/>
          <p:cNvSpPr/>
          <p:nvPr/>
        </p:nvSpPr>
        <p:spPr>
          <a:xfrm>
            <a:off x="7202125" y="5143325"/>
            <a:ext cx="1578900" cy="1214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e-Signature</a:t>
            </a:r>
            <a:endParaRPr i="1" sz="1000"/>
          </a:p>
        </p:txBody>
      </p:sp>
      <p:sp>
        <p:nvSpPr>
          <p:cNvPr id="1281" name="Google Shape;1281;p48"/>
          <p:cNvSpPr/>
          <p:nvPr/>
        </p:nvSpPr>
        <p:spPr>
          <a:xfrm>
            <a:off x="8060675" y="522822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PKI</a:t>
            </a:r>
            <a:endParaRPr i="1" sz="600"/>
          </a:p>
        </p:txBody>
      </p:sp>
      <p:sp>
        <p:nvSpPr>
          <p:cNvPr id="1282" name="Google Shape;1282;p48"/>
          <p:cNvSpPr/>
          <p:nvPr/>
        </p:nvSpPr>
        <p:spPr>
          <a:xfrm flipH="1" rot="10800000">
            <a:off x="3378750" y="6194725"/>
            <a:ext cx="4734000" cy="471600"/>
          </a:xfrm>
          <a:prstGeom prst="uturnArrow">
            <a:avLst>
              <a:gd fmla="val 33333" name="adj1"/>
              <a:gd fmla="val 25000" name="adj2"/>
              <a:gd fmla="val 35715" name="adj3"/>
              <a:gd fmla="val 43750" name="adj4"/>
              <a:gd fmla="val 69048" name="adj5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48"/>
          <p:cNvSpPr/>
          <p:nvPr/>
        </p:nvSpPr>
        <p:spPr>
          <a:xfrm>
            <a:off x="273775" y="3345575"/>
            <a:ext cx="1762200" cy="3112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48"/>
          <p:cNvSpPr/>
          <p:nvPr/>
        </p:nvSpPr>
        <p:spPr>
          <a:xfrm>
            <a:off x="362975" y="3496450"/>
            <a:ext cx="1578900" cy="1214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Identification Document 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Verification</a:t>
            </a:r>
            <a:endParaRPr i="1" sz="1000"/>
          </a:p>
        </p:txBody>
      </p:sp>
      <p:sp>
        <p:nvSpPr>
          <p:cNvPr id="1285" name="Google Shape;1285;p48"/>
          <p:cNvSpPr/>
          <p:nvPr/>
        </p:nvSpPr>
        <p:spPr>
          <a:xfrm>
            <a:off x="1280650" y="358527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DOPA Online</a:t>
            </a:r>
            <a:endParaRPr i="1" sz="600"/>
          </a:p>
        </p:txBody>
      </p:sp>
      <p:sp>
        <p:nvSpPr>
          <p:cNvPr id="1286" name="Google Shape;1286;p48"/>
          <p:cNvSpPr/>
          <p:nvPr/>
        </p:nvSpPr>
        <p:spPr>
          <a:xfrm>
            <a:off x="1280775" y="396462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ICAO NFC</a:t>
            </a:r>
            <a:endParaRPr i="1" sz="600"/>
          </a:p>
        </p:txBody>
      </p:sp>
      <p:sp>
        <p:nvSpPr>
          <p:cNvPr id="1287" name="Google Shape;1287;p48"/>
          <p:cNvSpPr/>
          <p:nvPr/>
        </p:nvSpPr>
        <p:spPr>
          <a:xfrm>
            <a:off x="1280650" y="434397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>
                <a:solidFill>
                  <a:srgbClr val="666666"/>
                </a:solidFill>
              </a:rPr>
              <a:t>Image Fraud Prediction</a:t>
            </a:r>
            <a:endParaRPr i="1" sz="600">
              <a:solidFill>
                <a:srgbClr val="666666"/>
              </a:solidFill>
            </a:endParaRPr>
          </a:p>
        </p:txBody>
      </p:sp>
      <p:sp>
        <p:nvSpPr>
          <p:cNvPr id="1288" name="Google Shape;1288;p48"/>
          <p:cNvSpPr/>
          <p:nvPr/>
        </p:nvSpPr>
        <p:spPr>
          <a:xfrm>
            <a:off x="362975" y="5159250"/>
            <a:ext cx="1578900" cy="1214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Customer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/>
              <a:t>Verification</a:t>
            </a:r>
            <a:endParaRPr i="1" sz="1000"/>
          </a:p>
        </p:txBody>
      </p:sp>
      <p:sp>
        <p:nvSpPr>
          <p:cNvPr id="1289" name="Google Shape;1289;p48"/>
          <p:cNvSpPr/>
          <p:nvPr/>
        </p:nvSpPr>
        <p:spPr>
          <a:xfrm>
            <a:off x="1283100" y="524367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Facial Recog.</a:t>
            </a:r>
            <a:endParaRPr i="1" sz="600"/>
          </a:p>
        </p:txBody>
      </p:sp>
      <p:sp>
        <p:nvSpPr>
          <p:cNvPr id="1290" name="Google Shape;1290;p48"/>
          <p:cNvSpPr/>
          <p:nvPr/>
        </p:nvSpPr>
        <p:spPr>
          <a:xfrm>
            <a:off x="1283100" y="562302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Fingerprint</a:t>
            </a:r>
            <a:endParaRPr i="1" sz="600"/>
          </a:p>
        </p:txBody>
      </p:sp>
      <p:sp>
        <p:nvSpPr>
          <p:cNvPr id="1291" name="Google Shape;1291;p48"/>
          <p:cNvSpPr/>
          <p:nvPr/>
        </p:nvSpPr>
        <p:spPr>
          <a:xfrm>
            <a:off x="1283100" y="600237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NDID by IdP </a:t>
            </a:r>
            <a:r>
              <a:rPr i="1" lang="en-US" sz="600">
                <a:solidFill>
                  <a:srgbClr val="FF0000"/>
                </a:solidFill>
              </a:rPr>
              <a:t>*</a:t>
            </a:r>
            <a:endParaRPr i="1" sz="600">
              <a:solidFill>
                <a:srgbClr val="FF0000"/>
              </a:solidFill>
            </a:endParaRPr>
          </a:p>
        </p:txBody>
      </p:sp>
      <p:sp>
        <p:nvSpPr>
          <p:cNvPr id="1292" name="Google Shape;1292;p48"/>
          <p:cNvSpPr/>
          <p:nvPr/>
        </p:nvSpPr>
        <p:spPr>
          <a:xfrm>
            <a:off x="1054075" y="4756750"/>
            <a:ext cx="275100" cy="3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48"/>
          <p:cNvSpPr/>
          <p:nvPr/>
        </p:nvSpPr>
        <p:spPr>
          <a:xfrm rot="-5400000">
            <a:off x="2152450" y="3880675"/>
            <a:ext cx="1292400" cy="1484400"/>
          </a:xfrm>
          <a:prstGeom prst="bentUpArrow">
            <a:avLst>
              <a:gd fmla="val 11666" name="adj1"/>
              <a:gd fmla="val 10327" name="adj2"/>
              <a:gd fmla="val 12075" name="adj3"/>
            </a:avLst>
          </a:prstGeom>
          <a:noFill/>
          <a:ln cap="flat" cmpd="sng" w="19050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48"/>
          <p:cNvSpPr/>
          <p:nvPr/>
        </p:nvSpPr>
        <p:spPr>
          <a:xfrm rot="-5400000">
            <a:off x="2217500" y="5584050"/>
            <a:ext cx="275100" cy="3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49"/>
          <p:cNvSpPr txBox="1"/>
          <p:nvPr>
            <p:ph type="title"/>
          </p:nvPr>
        </p:nvSpPr>
        <p:spPr>
          <a:xfrm>
            <a:off x="1500166" y="274637"/>
            <a:ext cx="71865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 Level Plan</a:t>
            </a:r>
            <a:endParaRPr/>
          </a:p>
        </p:txBody>
      </p:sp>
      <p:sp>
        <p:nvSpPr>
          <p:cNvPr id="1301" name="Google Shape;1301;p49"/>
          <p:cNvSpPr txBox="1"/>
          <p:nvPr>
            <p:ph idx="12" type="sldNum"/>
          </p:nvPr>
        </p:nvSpPr>
        <p:spPr>
          <a:xfrm>
            <a:off x="6553200" y="6526351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2" name="Google Shape;1302;p49"/>
          <p:cNvSpPr/>
          <p:nvPr/>
        </p:nvSpPr>
        <p:spPr>
          <a:xfrm>
            <a:off x="493375" y="4134525"/>
            <a:ext cx="8209800" cy="543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49"/>
          <p:cNvSpPr txBox="1"/>
          <p:nvPr/>
        </p:nvSpPr>
        <p:spPr>
          <a:xfrm>
            <a:off x="493375" y="4677525"/>
            <a:ext cx="9078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Q2/2019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4" name="Google Shape;1304;p49"/>
          <p:cNvSpPr txBox="1"/>
          <p:nvPr/>
        </p:nvSpPr>
        <p:spPr>
          <a:xfrm>
            <a:off x="1760825" y="4677525"/>
            <a:ext cx="9078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Q3/2019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5" name="Google Shape;1305;p49"/>
          <p:cNvSpPr txBox="1"/>
          <p:nvPr/>
        </p:nvSpPr>
        <p:spPr>
          <a:xfrm>
            <a:off x="3028275" y="4677525"/>
            <a:ext cx="9078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Q4/2019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6" name="Google Shape;1306;p49"/>
          <p:cNvSpPr txBox="1"/>
          <p:nvPr/>
        </p:nvSpPr>
        <p:spPr>
          <a:xfrm>
            <a:off x="4144375" y="4677525"/>
            <a:ext cx="9078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Q1/2020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7" name="Google Shape;1307;p49"/>
          <p:cNvSpPr txBox="1"/>
          <p:nvPr/>
        </p:nvSpPr>
        <p:spPr>
          <a:xfrm>
            <a:off x="5260475" y="4677525"/>
            <a:ext cx="9078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Q2/2020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8" name="Google Shape;1308;p49"/>
          <p:cNvSpPr txBox="1"/>
          <p:nvPr/>
        </p:nvSpPr>
        <p:spPr>
          <a:xfrm>
            <a:off x="6376575" y="4677525"/>
            <a:ext cx="9078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Q3/2020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9" name="Google Shape;1309;p49"/>
          <p:cNvSpPr txBox="1"/>
          <p:nvPr/>
        </p:nvSpPr>
        <p:spPr>
          <a:xfrm>
            <a:off x="7492675" y="4677525"/>
            <a:ext cx="9078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Q4/2020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0" name="Google Shape;1310;p49"/>
          <p:cNvSpPr/>
          <p:nvPr/>
        </p:nvSpPr>
        <p:spPr>
          <a:xfrm rot="-5400000">
            <a:off x="5179475" y="3616725"/>
            <a:ext cx="1069800" cy="183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49"/>
          <p:cNvSpPr/>
          <p:nvPr/>
        </p:nvSpPr>
        <p:spPr>
          <a:xfrm rot="-5400000">
            <a:off x="7046575" y="3251625"/>
            <a:ext cx="1800000" cy="183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49"/>
          <p:cNvSpPr/>
          <p:nvPr/>
        </p:nvSpPr>
        <p:spPr>
          <a:xfrm rot="-5400000">
            <a:off x="4327050" y="3906675"/>
            <a:ext cx="489900" cy="183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49"/>
          <p:cNvSpPr/>
          <p:nvPr/>
        </p:nvSpPr>
        <p:spPr>
          <a:xfrm rot="5400000">
            <a:off x="4327050" y="5126775"/>
            <a:ext cx="489900" cy="183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49"/>
          <p:cNvSpPr/>
          <p:nvPr/>
        </p:nvSpPr>
        <p:spPr>
          <a:xfrm>
            <a:off x="2647275" y="555682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OTP</a:t>
            </a:r>
            <a:endParaRPr i="1" sz="600"/>
          </a:p>
        </p:txBody>
      </p:sp>
      <p:sp>
        <p:nvSpPr>
          <p:cNvPr id="1315" name="Google Shape;1315;p49"/>
          <p:cNvSpPr/>
          <p:nvPr/>
        </p:nvSpPr>
        <p:spPr>
          <a:xfrm>
            <a:off x="3324350" y="555682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Mobile Device Id/Number</a:t>
            </a:r>
            <a:endParaRPr i="1" sz="600"/>
          </a:p>
        </p:txBody>
      </p:sp>
      <p:sp>
        <p:nvSpPr>
          <p:cNvPr id="1316" name="Google Shape;1316;p49"/>
          <p:cNvSpPr/>
          <p:nvPr/>
        </p:nvSpPr>
        <p:spPr>
          <a:xfrm>
            <a:off x="4001425" y="555682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Chipcard</a:t>
            </a:r>
            <a:endParaRPr i="1" sz="600"/>
          </a:p>
        </p:txBody>
      </p:sp>
      <p:sp>
        <p:nvSpPr>
          <p:cNvPr id="1317" name="Google Shape;1317;p49"/>
          <p:cNvSpPr/>
          <p:nvPr/>
        </p:nvSpPr>
        <p:spPr>
          <a:xfrm>
            <a:off x="2647275" y="586857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Username/Password</a:t>
            </a:r>
            <a:endParaRPr i="1" sz="600"/>
          </a:p>
        </p:txBody>
      </p:sp>
      <p:sp>
        <p:nvSpPr>
          <p:cNvPr id="1318" name="Google Shape;1318;p49"/>
          <p:cNvSpPr/>
          <p:nvPr/>
        </p:nvSpPr>
        <p:spPr>
          <a:xfrm>
            <a:off x="3324350" y="586042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PIN</a:t>
            </a:r>
            <a:endParaRPr i="1" sz="600"/>
          </a:p>
        </p:txBody>
      </p:sp>
      <p:sp>
        <p:nvSpPr>
          <p:cNvPr id="1319" name="Google Shape;1319;p49"/>
          <p:cNvSpPr/>
          <p:nvPr/>
        </p:nvSpPr>
        <p:spPr>
          <a:xfrm>
            <a:off x="4001425" y="586857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Secret Question</a:t>
            </a:r>
            <a:endParaRPr i="1" sz="600"/>
          </a:p>
        </p:txBody>
      </p:sp>
      <p:sp>
        <p:nvSpPr>
          <p:cNvPr id="1320" name="Google Shape;1320;p49"/>
          <p:cNvSpPr/>
          <p:nvPr/>
        </p:nvSpPr>
        <p:spPr>
          <a:xfrm>
            <a:off x="4927750" y="5556813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NDID by IdP</a:t>
            </a:r>
            <a:endParaRPr i="1" sz="600"/>
          </a:p>
        </p:txBody>
      </p:sp>
      <p:sp>
        <p:nvSpPr>
          <p:cNvPr id="1321" name="Google Shape;1321;p49"/>
          <p:cNvSpPr/>
          <p:nvPr/>
        </p:nvSpPr>
        <p:spPr>
          <a:xfrm rot="5400000">
            <a:off x="5469425" y="5126775"/>
            <a:ext cx="489900" cy="183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49"/>
          <p:cNvSpPr/>
          <p:nvPr/>
        </p:nvSpPr>
        <p:spPr>
          <a:xfrm>
            <a:off x="4927750" y="586042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DOPA Online</a:t>
            </a:r>
            <a:endParaRPr i="1" sz="600"/>
          </a:p>
        </p:txBody>
      </p:sp>
      <p:sp>
        <p:nvSpPr>
          <p:cNvPr id="1323" name="Google Shape;1323;p49"/>
          <p:cNvSpPr/>
          <p:nvPr/>
        </p:nvSpPr>
        <p:spPr>
          <a:xfrm>
            <a:off x="5603500" y="586857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ICAO NFC</a:t>
            </a:r>
            <a:endParaRPr i="1" sz="600"/>
          </a:p>
        </p:txBody>
      </p:sp>
      <p:sp>
        <p:nvSpPr>
          <p:cNvPr id="1324" name="Google Shape;1324;p49"/>
          <p:cNvSpPr/>
          <p:nvPr/>
        </p:nvSpPr>
        <p:spPr>
          <a:xfrm>
            <a:off x="5603500" y="555682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Image Fraud Prediction</a:t>
            </a:r>
            <a:endParaRPr i="1" sz="600"/>
          </a:p>
        </p:txBody>
      </p:sp>
      <p:sp>
        <p:nvSpPr>
          <p:cNvPr id="1325" name="Google Shape;1325;p49"/>
          <p:cNvSpPr/>
          <p:nvPr/>
        </p:nvSpPr>
        <p:spPr>
          <a:xfrm>
            <a:off x="6279250" y="555682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Image Capture</a:t>
            </a:r>
            <a:endParaRPr i="1" sz="600"/>
          </a:p>
        </p:txBody>
      </p:sp>
      <p:sp>
        <p:nvSpPr>
          <p:cNvPr id="1326" name="Google Shape;1326;p49"/>
          <p:cNvSpPr/>
          <p:nvPr/>
        </p:nvSpPr>
        <p:spPr>
          <a:xfrm>
            <a:off x="6279250" y="586042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Liveness Detection</a:t>
            </a:r>
            <a:endParaRPr i="1" sz="600"/>
          </a:p>
        </p:txBody>
      </p:sp>
      <p:sp>
        <p:nvSpPr>
          <p:cNvPr id="1327" name="Google Shape;1327;p49"/>
          <p:cNvSpPr/>
          <p:nvPr/>
        </p:nvSpPr>
        <p:spPr>
          <a:xfrm>
            <a:off x="2647275" y="6180325"/>
            <a:ext cx="1936200" cy="310500"/>
          </a:xfrm>
          <a:prstGeom prst="rect">
            <a:avLst/>
          </a:prstGeom>
          <a:solidFill>
            <a:srgbClr val="4A86E8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Microsite</a:t>
            </a:r>
            <a:endParaRPr sz="1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28" name="Google Shape;1328;p49"/>
          <p:cNvSpPr/>
          <p:nvPr/>
        </p:nvSpPr>
        <p:spPr>
          <a:xfrm>
            <a:off x="6981750" y="5872800"/>
            <a:ext cx="1936200" cy="310500"/>
          </a:xfrm>
          <a:prstGeom prst="rect">
            <a:avLst/>
          </a:prstGeom>
          <a:solidFill>
            <a:srgbClr val="4A86E8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rPr>
              <a:t>Customer Onboarding Portal</a:t>
            </a:r>
            <a:endParaRPr sz="1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29" name="Google Shape;1329;p49"/>
          <p:cNvSpPr/>
          <p:nvPr/>
        </p:nvSpPr>
        <p:spPr>
          <a:xfrm>
            <a:off x="4927750" y="6193363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Blacklist</a:t>
            </a:r>
            <a:endParaRPr i="1" sz="600"/>
          </a:p>
        </p:txBody>
      </p:sp>
      <p:sp>
        <p:nvSpPr>
          <p:cNvPr id="1330" name="Google Shape;1330;p49"/>
          <p:cNvSpPr/>
          <p:nvPr/>
        </p:nvSpPr>
        <p:spPr>
          <a:xfrm>
            <a:off x="5603500" y="6193413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Social Search</a:t>
            </a:r>
            <a:endParaRPr i="1" sz="600"/>
          </a:p>
        </p:txBody>
      </p:sp>
      <p:sp>
        <p:nvSpPr>
          <p:cNvPr id="1331" name="Google Shape;1331;p49"/>
          <p:cNvSpPr/>
          <p:nvPr/>
        </p:nvSpPr>
        <p:spPr>
          <a:xfrm rot="5400000">
            <a:off x="7701625" y="5167900"/>
            <a:ext cx="489900" cy="183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49"/>
          <p:cNvSpPr/>
          <p:nvPr/>
        </p:nvSpPr>
        <p:spPr>
          <a:xfrm>
            <a:off x="6279250" y="619337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PKI</a:t>
            </a:r>
            <a:endParaRPr i="1" sz="600"/>
          </a:p>
        </p:txBody>
      </p:sp>
      <p:sp>
        <p:nvSpPr>
          <p:cNvPr id="1333" name="Google Shape;1333;p49"/>
          <p:cNvSpPr/>
          <p:nvPr/>
        </p:nvSpPr>
        <p:spPr>
          <a:xfrm>
            <a:off x="6981750" y="555682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IdP</a:t>
            </a:r>
            <a:endParaRPr i="1" sz="600"/>
          </a:p>
        </p:txBody>
      </p:sp>
      <p:sp>
        <p:nvSpPr>
          <p:cNvPr id="1334" name="Google Shape;1334;p49"/>
          <p:cNvSpPr/>
          <p:nvPr/>
        </p:nvSpPr>
        <p:spPr>
          <a:xfrm>
            <a:off x="7619000" y="5545475"/>
            <a:ext cx="582000" cy="2862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00"/>
              <a:t>AS</a:t>
            </a:r>
            <a:endParaRPr i="1" sz="600"/>
          </a:p>
        </p:txBody>
      </p:sp>
      <p:sp>
        <p:nvSpPr>
          <p:cNvPr id="1335" name="Google Shape;1335;p49"/>
          <p:cNvSpPr/>
          <p:nvPr/>
        </p:nvSpPr>
        <p:spPr>
          <a:xfrm>
            <a:off x="8256250" y="5558525"/>
            <a:ext cx="822600" cy="2601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My Wealth</a:t>
            </a:r>
            <a:endParaRPr sz="1000">
              <a:solidFill>
                <a:srgbClr val="FFFFFF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336" name="Google Shape;1336;p49"/>
          <p:cNvSpPr txBox="1"/>
          <p:nvPr/>
        </p:nvSpPr>
        <p:spPr>
          <a:xfrm>
            <a:off x="4040225" y="2269900"/>
            <a:ext cx="33483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1. Online account opening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mutual fund account for TISCO Asset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stock trading account for TISCO Securities</a:t>
            </a:r>
            <a:endParaRPr sz="1200" strike="sngStrike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. NCB e-Consent (Traditional)*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7" name="Google Shape;1337;p49"/>
          <p:cNvSpPr txBox="1"/>
          <p:nvPr/>
        </p:nvSpPr>
        <p:spPr>
          <a:xfrm>
            <a:off x="6272425" y="1372300"/>
            <a:ext cx="3202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strike="sngStrike">
                <a:latin typeface="Calibri"/>
                <a:ea typeface="Calibri"/>
                <a:cs typeface="Calibri"/>
                <a:sym typeface="Calibri"/>
              </a:rPr>
              <a:t>1. Online account opening</a:t>
            </a:r>
            <a:r>
              <a:rPr lang="en-US" sz="1200" strike="sng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**</a:t>
            </a:r>
            <a:endParaRPr sz="1200" strike="sng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-US" sz="1200" strike="sngStrike">
                <a:latin typeface="Calibri"/>
                <a:ea typeface="Calibri"/>
                <a:cs typeface="Calibri"/>
                <a:sym typeface="Calibri"/>
              </a:rPr>
              <a:t>mutual fund account for TISCO Bank</a:t>
            </a:r>
            <a:endParaRPr sz="1200" strike="sngStrike"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en-US" sz="1200" strike="sngStrike">
                <a:latin typeface="Calibri"/>
                <a:ea typeface="Calibri"/>
                <a:cs typeface="Calibri"/>
                <a:sym typeface="Calibri"/>
              </a:rPr>
              <a:t>deposit account for TISCO Bank</a:t>
            </a:r>
            <a:endParaRPr sz="1200" strike="sngStrike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. New face-to-face KYC for all Business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3. NCB e-Consent (face-to-face/Online)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8" name="Google Shape;1338;p49"/>
          <p:cNvSpPr txBox="1"/>
          <p:nvPr/>
        </p:nvSpPr>
        <p:spPr>
          <a:xfrm>
            <a:off x="3171575" y="3388125"/>
            <a:ext cx="2686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1. Existing Customer digital onboarding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strike="sngStrike">
                <a:latin typeface="Calibri"/>
                <a:ea typeface="Calibri"/>
                <a:cs typeface="Calibri"/>
                <a:sym typeface="Calibri"/>
              </a:rPr>
              <a:t>2. e-Consent NCB for existing</a:t>
            </a:r>
            <a:endParaRPr sz="1200" strike="sngStrik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type="title"/>
          </p:nvPr>
        </p:nvSpPr>
        <p:spPr>
          <a:xfrm>
            <a:off x="1500166" y="274637"/>
            <a:ext cx="71865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Business Solution</a:t>
            </a:r>
            <a:endParaRPr/>
          </a:p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6553200" y="6526351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7" name="Google Shape;10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388" y="1570037"/>
            <a:ext cx="6405218" cy="480391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/>
          <p:nvPr/>
        </p:nvSpPr>
        <p:spPr>
          <a:xfrm>
            <a:off x="5277475" y="1589600"/>
            <a:ext cx="1526100" cy="3479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2441425" y="1589600"/>
            <a:ext cx="1526100" cy="47235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2441425" y="5032225"/>
            <a:ext cx="4362300" cy="14244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>
            <p:ph type="title"/>
          </p:nvPr>
        </p:nvSpPr>
        <p:spPr>
          <a:xfrm>
            <a:off x="1500166" y="274637"/>
            <a:ext cx="71865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KYC &amp; e-KYC Concept</a:t>
            </a:r>
            <a:endParaRPr/>
          </a:p>
        </p:txBody>
      </p:sp>
      <p:sp>
        <p:nvSpPr>
          <p:cNvPr id="117" name="Google Shape;117;p16"/>
          <p:cNvSpPr txBox="1"/>
          <p:nvPr>
            <p:ph idx="12" type="sldNum"/>
          </p:nvPr>
        </p:nvSpPr>
        <p:spPr>
          <a:xfrm>
            <a:off x="6553200" y="6526351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6"/>
          <p:cNvSpPr/>
          <p:nvPr/>
        </p:nvSpPr>
        <p:spPr>
          <a:xfrm>
            <a:off x="297725" y="1417625"/>
            <a:ext cx="1698600" cy="1698600"/>
          </a:xfrm>
          <a:prstGeom prst="ellipse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69B4"/>
                </a:solidFill>
              </a:rPr>
              <a:t>Identification Document Verification</a:t>
            </a:r>
            <a:endParaRPr>
              <a:solidFill>
                <a:srgbClr val="0069B4"/>
              </a:solidFill>
            </a:endParaRPr>
          </a:p>
        </p:txBody>
      </p:sp>
      <p:sp>
        <p:nvSpPr>
          <p:cNvPr id="119" name="Google Shape;119;p16"/>
          <p:cNvSpPr/>
          <p:nvPr/>
        </p:nvSpPr>
        <p:spPr>
          <a:xfrm>
            <a:off x="2492900" y="1417625"/>
            <a:ext cx="1698600" cy="1698600"/>
          </a:xfrm>
          <a:prstGeom prst="ellipse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069B4"/>
                </a:solidFill>
              </a:rPr>
              <a:t>Customer Verification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120" name="Google Shape;120;p16"/>
          <p:cNvSpPr/>
          <p:nvPr/>
        </p:nvSpPr>
        <p:spPr>
          <a:xfrm>
            <a:off x="4820288" y="1417625"/>
            <a:ext cx="1698600" cy="1698600"/>
          </a:xfrm>
          <a:prstGeom prst="ellipse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</a:rPr>
              <a:t> </a:t>
            </a:r>
            <a:r>
              <a:rPr lang="en-US">
                <a:solidFill>
                  <a:srgbClr val="0069B4"/>
                </a:solidFill>
              </a:rPr>
              <a:t>Due </a:t>
            </a:r>
            <a:r>
              <a:rPr lang="en-US">
                <a:solidFill>
                  <a:srgbClr val="0069B4"/>
                </a:solidFill>
              </a:rPr>
              <a:t>Diligence</a:t>
            </a:r>
            <a:endParaRPr>
              <a:solidFill>
                <a:srgbClr val="0069B4"/>
              </a:solidFill>
            </a:endParaRPr>
          </a:p>
        </p:txBody>
      </p:sp>
      <p:sp>
        <p:nvSpPr>
          <p:cNvPr id="121" name="Google Shape;121;p16"/>
          <p:cNvSpPr/>
          <p:nvPr/>
        </p:nvSpPr>
        <p:spPr>
          <a:xfrm>
            <a:off x="7147675" y="1417625"/>
            <a:ext cx="1698600" cy="1698600"/>
          </a:xfrm>
          <a:prstGeom prst="ellipse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69B4"/>
                </a:solidFill>
              </a:rPr>
              <a:t>Signature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2011400" y="2084375"/>
            <a:ext cx="481500" cy="365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6"/>
          <p:cNvSpPr/>
          <p:nvPr/>
        </p:nvSpPr>
        <p:spPr>
          <a:xfrm>
            <a:off x="4265150" y="2084375"/>
            <a:ext cx="481500" cy="365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/>
          <p:nvPr/>
        </p:nvSpPr>
        <p:spPr>
          <a:xfrm>
            <a:off x="6592538" y="2084375"/>
            <a:ext cx="481500" cy="365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" name="Google Shape;125;p16"/>
          <p:cNvCxnSpPr/>
          <p:nvPr/>
        </p:nvCxnSpPr>
        <p:spPr>
          <a:xfrm>
            <a:off x="2252150" y="3116225"/>
            <a:ext cx="0" cy="3079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16"/>
          <p:cNvCxnSpPr/>
          <p:nvPr/>
        </p:nvCxnSpPr>
        <p:spPr>
          <a:xfrm>
            <a:off x="4572000" y="3116225"/>
            <a:ext cx="0" cy="3079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16"/>
          <p:cNvCxnSpPr/>
          <p:nvPr/>
        </p:nvCxnSpPr>
        <p:spPr>
          <a:xfrm>
            <a:off x="6833300" y="3116225"/>
            <a:ext cx="0" cy="3079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28" name="Google Shape;12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800" y="3459375"/>
            <a:ext cx="665100" cy="745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Google Shape;129;p16"/>
          <p:cNvGrpSpPr/>
          <p:nvPr/>
        </p:nvGrpSpPr>
        <p:grpSpPr>
          <a:xfrm>
            <a:off x="1249775" y="3868125"/>
            <a:ext cx="965612" cy="788846"/>
            <a:chOff x="1115225" y="3268625"/>
            <a:chExt cx="965612" cy="788846"/>
          </a:xfrm>
        </p:grpSpPr>
        <p:pic>
          <p:nvPicPr>
            <p:cNvPr id="130" name="Google Shape;130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15225" y="3268625"/>
              <a:ext cx="481500" cy="48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34137" y="3268625"/>
              <a:ext cx="946700" cy="7888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2" name="Google Shape;132;p16"/>
          <p:cNvGrpSpPr/>
          <p:nvPr/>
        </p:nvGrpSpPr>
        <p:grpSpPr>
          <a:xfrm>
            <a:off x="141486" y="4349575"/>
            <a:ext cx="911400" cy="963255"/>
            <a:chOff x="691336" y="4367725"/>
            <a:chExt cx="911400" cy="963255"/>
          </a:xfrm>
        </p:grpSpPr>
        <p:pic>
          <p:nvPicPr>
            <p:cNvPr id="133" name="Google Shape;133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74460" y="4367725"/>
              <a:ext cx="745151" cy="7451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p16"/>
            <p:cNvSpPr txBox="1"/>
            <p:nvPr/>
          </p:nvSpPr>
          <p:spPr>
            <a:xfrm rot="-2263">
              <a:off x="691336" y="5113180"/>
              <a:ext cx="911400" cy="21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0000"/>
                  </a:solidFill>
                  <a:latin typeface="Impact"/>
                  <a:ea typeface="Impact"/>
                  <a:cs typeface="Impact"/>
                  <a:sym typeface="Impact"/>
                </a:rPr>
                <a:t>ONLINE</a:t>
              </a:r>
              <a:endParaRPr b="1" sz="18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</p:grpSp>
      <p:pic>
        <p:nvPicPr>
          <p:cNvPr id="135" name="Google Shape;13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49787" y="4998550"/>
            <a:ext cx="805475" cy="6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52151" y="3272275"/>
            <a:ext cx="720600" cy="87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70525" y="3542500"/>
            <a:ext cx="745150" cy="74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35925" y="4305775"/>
            <a:ext cx="911400" cy="9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13900" y="3459375"/>
            <a:ext cx="911400" cy="9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86800" y="4656975"/>
            <a:ext cx="965600" cy="88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147675" y="4029859"/>
            <a:ext cx="1698599" cy="984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442575" y="5373225"/>
            <a:ext cx="1938994" cy="4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"/>
          <p:cNvSpPr txBox="1"/>
          <p:nvPr>
            <p:ph type="title"/>
          </p:nvPr>
        </p:nvSpPr>
        <p:spPr>
          <a:xfrm>
            <a:off x="1500166" y="274637"/>
            <a:ext cx="71865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Business Flow</a:t>
            </a:r>
            <a:endParaRPr/>
          </a:p>
        </p:txBody>
      </p:sp>
      <p:sp>
        <p:nvSpPr>
          <p:cNvPr id="149" name="Google Shape;149;p17"/>
          <p:cNvSpPr txBox="1"/>
          <p:nvPr>
            <p:ph idx="12" type="sldNum"/>
          </p:nvPr>
        </p:nvSpPr>
        <p:spPr>
          <a:xfrm>
            <a:off x="6553200" y="6526351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0" name="Google Shape;150;p17"/>
          <p:cNvSpPr/>
          <p:nvPr/>
        </p:nvSpPr>
        <p:spPr>
          <a:xfrm>
            <a:off x="856050" y="1233750"/>
            <a:ext cx="1698600" cy="1698600"/>
          </a:xfrm>
          <a:prstGeom prst="ellipse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FF"/>
                </a:solidFill>
              </a:rPr>
              <a:t>พิสูจน์ตัวตนลูกค้าด้วยบัตรประชาชน หรือ Passport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151" name="Google Shape;151;p17"/>
          <p:cNvSpPr/>
          <p:nvPr/>
        </p:nvSpPr>
        <p:spPr>
          <a:xfrm>
            <a:off x="2927250" y="2265600"/>
            <a:ext cx="1698600" cy="1698600"/>
          </a:xfrm>
          <a:prstGeom prst="ellipse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FF"/>
                </a:solidFill>
              </a:rPr>
              <a:t>กรอก Application Form เพื่อสมัครใช้บริการ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152" name="Google Shape;152;p17"/>
          <p:cNvSpPr/>
          <p:nvPr/>
        </p:nvSpPr>
        <p:spPr>
          <a:xfrm>
            <a:off x="5991388" y="1224700"/>
            <a:ext cx="1698600" cy="1698600"/>
          </a:xfrm>
          <a:prstGeom prst="ellipse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FF"/>
                </a:solidFill>
              </a:rPr>
              <a:t>สมัคร NDID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153" name="Google Shape;153;p17"/>
          <p:cNvSpPr/>
          <p:nvPr/>
        </p:nvSpPr>
        <p:spPr>
          <a:xfrm rot="2700000">
            <a:off x="2431402" y="2496011"/>
            <a:ext cx="481540" cy="36529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7"/>
          <p:cNvSpPr/>
          <p:nvPr/>
        </p:nvSpPr>
        <p:spPr>
          <a:xfrm rot="-2700000">
            <a:off x="544641" y="2573949"/>
            <a:ext cx="481540" cy="36486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7"/>
          <p:cNvSpPr/>
          <p:nvPr/>
        </p:nvSpPr>
        <p:spPr>
          <a:xfrm rot="-2700000">
            <a:off x="2463274" y="3358158"/>
            <a:ext cx="481540" cy="36529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7"/>
          <p:cNvSpPr/>
          <p:nvPr/>
        </p:nvSpPr>
        <p:spPr>
          <a:xfrm>
            <a:off x="856050" y="3131800"/>
            <a:ext cx="1698600" cy="1698600"/>
          </a:xfrm>
          <a:prstGeom prst="ellipse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FF"/>
                </a:solidFill>
              </a:rPr>
              <a:t>พิสูจน์ตัวตนผ่าน NDID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157" name="Google Shape;157;p17"/>
          <p:cNvSpPr/>
          <p:nvPr/>
        </p:nvSpPr>
        <p:spPr>
          <a:xfrm>
            <a:off x="207275" y="2932350"/>
            <a:ext cx="365100" cy="365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158" name="Google Shape;158;p17"/>
          <p:cNvSpPr/>
          <p:nvPr/>
        </p:nvSpPr>
        <p:spPr>
          <a:xfrm rot="2700000">
            <a:off x="468423" y="3248606"/>
            <a:ext cx="481540" cy="36486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7"/>
          <p:cNvSpPr/>
          <p:nvPr/>
        </p:nvSpPr>
        <p:spPr>
          <a:xfrm>
            <a:off x="4683739" y="2913950"/>
            <a:ext cx="598800" cy="36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7"/>
          <p:cNvSpPr/>
          <p:nvPr/>
        </p:nvSpPr>
        <p:spPr>
          <a:xfrm rot="-2700000">
            <a:off x="5639802" y="2573724"/>
            <a:ext cx="481540" cy="36529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7"/>
          <p:cNvSpPr/>
          <p:nvPr/>
        </p:nvSpPr>
        <p:spPr>
          <a:xfrm>
            <a:off x="5920363" y="3477475"/>
            <a:ext cx="1698600" cy="1698600"/>
          </a:xfrm>
          <a:prstGeom prst="ellipse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FF"/>
                </a:solidFill>
              </a:rPr>
              <a:t>ยืนยันตัวตนที่ NDID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162" name="Google Shape;162;p17"/>
          <p:cNvSpPr/>
          <p:nvPr/>
        </p:nvSpPr>
        <p:spPr>
          <a:xfrm rot="2700000">
            <a:off x="5596502" y="3358149"/>
            <a:ext cx="481540" cy="36529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7"/>
          <p:cNvSpPr txBox="1"/>
          <p:nvPr/>
        </p:nvSpPr>
        <p:spPr>
          <a:xfrm rot="-2700000">
            <a:off x="5211567" y="2290844"/>
            <a:ext cx="932532" cy="36529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กรณียังไม่มี NDID</a:t>
            </a:r>
            <a:endParaRPr sz="1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7"/>
          <p:cNvSpPr txBox="1"/>
          <p:nvPr/>
        </p:nvSpPr>
        <p:spPr>
          <a:xfrm rot="2700000">
            <a:off x="5615317" y="3190306"/>
            <a:ext cx="932532" cy="36529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กรณีมี NDID อยู่แล้ว</a:t>
            </a:r>
            <a:endParaRPr sz="1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7"/>
          <p:cNvSpPr/>
          <p:nvPr/>
        </p:nvSpPr>
        <p:spPr>
          <a:xfrm>
            <a:off x="6220597" y="5458250"/>
            <a:ext cx="1240200" cy="1240200"/>
          </a:xfrm>
          <a:prstGeom prst="ellipse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FF"/>
                </a:solidFill>
              </a:rPr>
              <a:t>ดึงข้อมูลที่ร้องขอ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166" name="Google Shape;166;p17"/>
          <p:cNvSpPr/>
          <p:nvPr/>
        </p:nvSpPr>
        <p:spPr>
          <a:xfrm>
            <a:off x="5359300" y="2914100"/>
            <a:ext cx="365100" cy="3651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167" name="Google Shape;167;p17"/>
          <p:cNvSpPr txBox="1"/>
          <p:nvPr/>
        </p:nvSpPr>
        <p:spPr>
          <a:xfrm>
            <a:off x="4484276" y="2573675"/>
            <a:ext cx="1065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กรณีต้องการข้อมูลจาก NDID</a:t>
            </a:r>
            <a:endParaRPr sz="1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7"/>
          <p:cNvSpPr/>
          <p:nvPr/>
        </p:nvSpPr>
        <p:spPr>
          <a:xfrm rot="5400000">
            <a:off x="6528927" y="3017686"/>
            <a:ext cx="481500" cy="36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7"/>
          <p:cNvSpPr/>
          <p:nvPr/>
        </p:nvSpPr>
        <p:spPr>
          <a:xfrm rot="5400000">
            <a:off x="6696400" y="5137675"/>
            <a:ext cx="288600" cy="36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7"/>
          <p:cNvSpPr/>
          <p:nvPr/>
        </p:nvSpPr>
        <p:spPr>
          <a:xfrm rot="10800000">
            <a:off x="5381576" y="5895650"/>
            <a:ext cx="755100" cy="36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7"/>
          <p:cNvSpPr txBox="1"/>
          <p:nvPr/>
        </p:nvSpPr>
        <p:spPr>
          <a:xfrm>
            <a:off x="5291124" y="5597775"/>
            <a:ext cx="10659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ต้องการทำ Digital Signature</a:t>
            </a:r>
            <a:endParaRPr sz="1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7"/>
          <p:cNvSpPr/>
          <p:nvPr/>
        </p:nvSpPr>
        <p:spPr>
          <a:xfrm>
            <a:off x="4042347" y="5458250"/>
            <a:ext cx="1240200" cy="1240200"/>
          </a:xfrm>
          <a:prstGeom prst="ellipse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FF"/>
                </a:solidFill>
              </a:rPr>
              <a:t>ยืนยันตัวตนที่ NDID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173" name="Google Shape;173;p17"/>
          <p:cNvSpPr/>
          <p:nvPr/>
        </p:nvSpPr>
        <p:spPr>
          <a:xfrm rot="10800000">
            <a:off x="3188226" y="5895650"/>
            <a:ext cx="755100" cy="36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7"/>
          <p:cNvSpPr/>
          <p:nvPr/>
        </p:nvSpPr>
        <p:spPr>
          <a:xfrm>
            <a:off x="1848997" y="5458250"/>
            <a:ext cx="1240200" cy="1240200"/>
          </a:xfrm>
          <a:prstGeom prst="ellipse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FF"/>
                </a:solidFill>
              </a:rPr>
              <a:t>ลงนาม e-signature</a:t>
            </a:r>
            <a:endParaRPr b="1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"/>
          <p:cNvSpPr txBox="1"/>
          <p:nvPr>
            <p:ph type="title"/>
          </p:nvPr>
        </p:nvSpPr>
        <p:spPr>
          <a:xfrm>
            <a:off x="1500166" y="274637"/>
            <a:ext cx="71865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/>
              <a:t>Identification Document Verification</a:t>
            </a:r>
            <a:endParaRPr/>
          </a:p>
        </p:txBody>
      </p:sp>
      <p:sp>
        <p:nvSpPr>
          <p:cNvPr id="181" name="Google Shape;181;p18"/>
          <p:cNvSpPr txBox="1"/>
          <p:nvPr>
            <p:ph idx="12" type="sldNum"/>
          </p:nvPr>
        </p:nvSpPr>
        <p:spPr>
          <a:xfrm>
            <a:off x="6553200" y="6526351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2" name="Google Shape;1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5" y="3685629"/>
            <a:ext cx="1804501" cy="252009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8"/>
          <p:cNvSpPr/>
          <p:nvPr/>
        </p:nvSpPr>
        <p:spPr>
          <a:xfrm>
            <a:off x="2008163" y="1484700"/>
            <a:ext cx="2336400" cy="773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8"/>
          <p:cNvSpPr/>
          <p:nvPr/>
        </p:nvSpPr>
        <p:spPr>
          <a:xfrm>
            <a:off x="2133800" y="1709088"/>
            <a:ext cx="868500" cy="324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Verify NDID</a:t>
            </a:r>
            <a:endParaRPr sz="100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85" name="Google Shape;185;p18"/>
          <p:cNvSpPr/>
          <p:nvPr/>
        </p:nvSpPr>
        <p:spPr>
          <a:xfrm>
            <a:off x="3283825" y="1633038"/>
            <a:ext cx="868500" cy="476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Retrieve</a:t>
            </a:r>
            <a:r>
              <a:rPr lang="en-US" sz="10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 Info from NDID</a:t>
            </a:r>
            <a:endParaRPr sz="100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86" name="Google Shape;186;p18"/>
          <p:cNvSpPr/>
          <p:nvPr/>
        </p:nvSpPr>
        <p:spPr>
          <a:xfrm rot="-5400000">
            <a:off x="2610613" y="2577325"/>
            <a:ext cx="3798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5767" y="5342555"/>
            <a:ext cx="389493" cy="3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2975" y="3808118"/>
            <a:ext cx="440509" cy="4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3405" y="2939427"/>
            <a:ext cx="1735000" cy="2423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47204" y="3816854"/>
            <a:ext cx="1616613" cy="225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8"/>
          <p:cNvSpPr/>
          <p:nvPr/>
        </p:nvSpPr>
        <p:spPr>
          <a:xfrm rot="5400000">
            <a:off x="3280313" y="2577325"/>
            <a:ext cx="3798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8"/>
          <p:cNvSpPr/>
          <p:nvPr/>
        </p:nvSpPr>
        <p:spPr>
          <a:xfrm>
            <a:off x="1876213" y="4284813"/>
            <a:ext cx="2940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8"/>
          <p:cNvSpPr/>
          <p:nvPr/>
        </p:nvSpPr>
        <p:spPr>
          <a:xfrm>
            <a:off x="4002850" y="4284813"/>
            <a:ext cx="2940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8"/>
          <p:cNvSpPr/>
          <p:nvPr/>
        </p:nvSpPr>
        <p:spPr>
          <a:xfrm>
            <a:off x="7927263" y="4858675"/>
            <a:ext cx="2940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8"/>
          <p:cNvSpPr/>
          <p:nvPr/>
        </p:nvSpPr>
        <p:spPr>
          <a:xfrm>
            <a:off x="4486188" y="1472425"/>
            <a:ext cx="2336400" cy="773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8"/>
          <p:cNvSpPr/>
          <p:nvPr/>
        </p:nvSpPr>
        <p:spPr>
          <a:xfrm>
            <a:off x="4601950" y="1709088"/>
            <a:ext cx="868500" cy="324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Verify DOPA</a:t>
            </a:r>
            <a:endParaRPr sz="100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97" name="Google Shape;197;p18"/>
          <p:cNvSpPr/>
          <p:nvPr/>
        </p:nvSpPr>
        <p:spPr>
          <a:xfrm>
            <a:off x="5726675" y="1620763"/>
            <a:ext cx="868500" cy="476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Verify ICAO</a:t>
            </a:r>
            <a:endParaRPr sz="100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98" name="Google Shape;198;p18"/>
          <p:cNvSpPr/>
          <p:nvPr/>
        </p:nvSpPr>
        <p:spPr>
          <a:xfrm rot="-5400000">
            <a:off x="4209450" y="2997975"/>
            <a:ext cx="14463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8"/>
          <p:cNvSpPr/>
          <p:nvPr/>
        </p:nvSpPr>
        <p:spPr>
          <a:xfrm rot="5400000">
            <a:off x="4534950" y="3007475"/>
            <a:ext cx="13929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8"/>
          <p:cNvSpPr/>
          <p:nvPr/>
        </p:nvSpPr>
        <p:spPr>
          <a:xfrm>
            <a:off x="8260913" y="4539975"/>
            <a:ext cx="868500" cy="930475"/>
          </a:xfrm>
          <a:prstGeom prst="flowChartMagneticDisk">
            <a:avLst/>
          </a:prstGeom>
          <a:solidFill>
            <a:srgbClr val="FFD966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- IAL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- Source Photo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- Customer Info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- ID Ver. Status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/>
              <a:t>- ID Photo (optional)</a:t>
            </a:r>
            <a:endParaRPr sz="600"/>
          </a:p>
        </p:txBody>
      </p:sp>
      <p:sp>
        <p:nvSpPr>
          <p:cNvPr id="201" name="Google Shape;201;p18"/>
          <p:cNvSpPr/>
          <p:nvPr/>
        </p:nvSpPr>
        <p:spPr>
          <a:xfrm>
            <a:off x="6013538" y="4858675"/>
            <a:ext cx="2940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36492" y="3802329"/>
            <a:ext cx="1637400" cy="228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46225" y="5816675"/>
            <a:ext cx="489352" cy="548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4" name="Google Shape;204;p18"/>
          <p:cNvGrpSpPr/>
          <p:nvPr/>
        </p:nvGrpSpPr>
        <p:grpSpPr>
          <a:xfrm>
            <a:off x="3191504" y="5268422"/>
            <a:ext cx="665114" cy="548248"/>
            <a:chOff x="1115225" y="3268625"/>
            <a:chExt cx="965612" cy="788846"/>
          </a:xfrm>
        </p:grpSpPr>
        <p:pic>
          <p:nvPicPr>
            <p:cNvPr id="205" name="Google Shape;205;p1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15225" y="3268625"/>
              <a:ext cx="481500" cy="48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1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134137" y="3268625"/>
              <a:ext cx="946700" cy="7888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7" name="Google Shape;207;p18"/>
          <p:cNvSpPr/>
          <p:nvPr/>
        </p:nvSpPr>
        <p:spPr>
          <a:xfrm>
            <a:off x="1823046" y="5676275"/>
            <a:ext cx="24738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9"/>
          <p:cNvSpPr txBox="1"/>
          <p:nvPr>
            <p:ph type="title"/>
          </p:nvPr>
        </p:nvSpPr>
        <p:spPr>
          <a:xfrm>
            <a:off x="1500166" y="274637"/>
            <a:ext cx="71865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Identification Document Verification</a:t>
            </a:r>
            <a:endParaRPr sz="3000"/>
          </a:p>
        </p:txBody>
      </p:sp>
      <p:sp>
        <p:nvSpPr>
          <p:cNvPr id="214" name="Google Shape;214;p19"/>
          <p:cNvSpPr txBox="1"/>
          <p:nvPr>
            <p:ph idx="12" type="sldNum"/>
          </p:nvPr>
        </p:nvSpPr>
        <p:spPr>
          <a:xfrm>
            <a:off x="6553200" y="6526351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5" name="Google Shape;2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72" y="2024178"/>
            <a:ext cx="4809601" cy="364452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9"/>
          <p:cNvSpPr txBox="1"/>
          <p:nvPr/>
        </p:nvSpPr>
        <p:spPr>
          <a:xfrm>
            <a:off x="5259300" y="2198200"/>
            <a:ext cx="3705900" cy="3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Input :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Citizen ID/Passport No.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Flag to save Customer’s image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Flag to save Captured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Identification Document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Deliverable 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Identification Document Information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Identification Document Verification Information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captured from Identification Document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Identification Document Image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IAL for the customer (High =&gt; 2.2)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0"/>
          <p:cNvSpPr txBox="1"/>
          <p:nvPr>
            <p:ph type="title"/>
          </p:nvPr>
        </p:nvSpPr>
        <p:spPr>
          <a:xfrm>
            <a:off x="1500166" y="274637"/>
            <a:ext cx="71865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Customer Presenting</a:t>
            </a:r>
            <a:endParaRPr sz="3000"/>
          </a:p>
        </p:txBody>
      </p:sp>
      <p:sp>
        <p:nvSpPr>
          <p:cNvPr id="223" name="Google Shape;223;p20"/>
          <p:cNvSpPr txBox="1"/>
          <p:nvPr>
            <p:ph idx="12" type="sldNum"/>
          </p:nvPr>
        </p:nvSpPr>
        <p:spPr>
          <a:xfrm>
            <a:off x="6553200" y="6526351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4" name="Google Shape;224;p20"/>
          <p:cNvSpPr txBox="1"/>
          <p:nvPr/>
        </p:nvSpPr>
        <p:spPr>
          <a:xfrm>
            <a:off x="5259300" y="2198200"/>
            <a:ext cx="3705900" cy="3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Input :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Citizen ID/Passport No.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Deliverable 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Customer Selfie’s image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Liveness Scoring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75" y="2024175"/>
            <a:ext cx="4809599" cy="364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ISCO ENG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ISCO ENG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Ending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